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60" r:id="rId4"/>
    <p:sldId id="261" r:id="rId5"/>
    <p:sldId id="262" r:id="rId6"/>
    <p:sldId id="284" r:id="rId7"/>
    <p:sldId id="278" r:id="rId8"/>
    <p:sldId id="263" r:id="rId9"/>
    <p:sldId id="275" r:id="rId10"/>
    <p:sldId id="259" r:id="rId11"/>
    <p:sldId id="276" r:id="rId12"/>
    <p:sldId id="277" r:id="rId13"/>
    <p:sldId id="273" r:id="rId14"/>
    <p:sldId id="258" r:id="rId15"/>
    <p:sldId id="283" r:id="rId16"/>
    <p:sldId id="271" r:id="rId17"/>
    <p:sldId id="264" r:id="rId18"/>
    <p:sldId id="279" r:id="rId19"/>
    <p:sldId id="265" r:id="rId20"/>
    <p:sldId id="281" r:id="rId21"/>
    <p:sldId id="282" r:id="rId22"/>
    <p:sldId id="267" r:id="rId23"/>
    <p:sldId id="280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0285-81D1-40FA-9755-A70D66D11C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5DA6-0026-4A1A-AB15-CAFBE039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9490872_Insufficient_Assessment_of_Sexual_Dysfunction_A_Problem_in_Gynecological_Practice/fulltex" TargetMode="External"/><Relationship Id="rId2" Type="http://schemas.openxmlformats.org/officeDocument/2006/relationships/hyperlink" Target="http://dx.doi.org/DOI:10.1080/01614576.1976.110744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89/act.2016.29042.cru" TargetMode="External"/><Relationship Id="rId4" Type="http://schemas.openxmlformats.org/officeDocument/2006/relationships/hyperlink" Target="http://dx.doi.org/10.1016/j.ogc.2006.09.00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dgraphics.com/psd-icons/male-and-female-sign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919111"/>
            <a:ext cx="8689976" cy="158608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cap="none" dirty="0"/>
              <a:t>Sexual Health Assessment: </a:t>
            </a:r>
            <a:br>
              <a:rPr lang="en-US" sz="3600" cap="none" dirty="0"/>
            </a:br>
            <a:r>
              <a:rPr lang="en-US" sz="4000" cap="none" dirty="0"/>
              <a:t>Discussing The Uncomfortable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Esther </a:t>
            </a:r>
            <a:r>
              <a:rPr lang="en-US" cap="none" dirty="0" err="1"/>
              <a:t>Lebovic</a:t>
            </a:r>
            <a:r>
              <a:rPr lang="en-US" cap="none" dirty="0"/>
              <a:t> DNP, FNP-BC, CSC</a:t>
            </a:r>
          </a:p>
        </p:txBody>
      </p:sp>
    </p:spTree>
    <p:extLst>
      <p:ext uri="{BB962C8B-B14F-4D97-AF65-F5344CB8AC3E}">
        <p14:creationId xmlns:p14="http://schemas.microsoft.com/office/powerpoint/2010/main" val="98277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Sexual Health Assessment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88445"/>
            <a:ext cx="10363826" cy="3070578"/>
          </a:xfrm>
        </p:spPr>
        <p:txBody>
          <a:bodyPr>
            <a:normAutofit/>
          </a:bodyPr>
          <a:lstStyle/>
          <a:p>
            <a:r>
              <a:rPr lang="en-US" cap="none" dirty="0"/>
              <a:t>Cultural Competence</a:t>
            </a:r>
          </a:p>
          <a:p>
            <a:r>
              <a:rPr lang="en-US" cap="none" dirty="0"/>
              <a:t>Non Judgmental</a:t>
            </a:r>
          </a:p>
          <a:p>
            <a:r>
              <a:rPr lang="en-US" cap="none" dirty="0"/>
              <a:t>Safe Space</a:t>
            </a:r>
          </a:p>
          <a:p>
            <a:r>
              <a:rPr lang="en-US" cap="none" dirty="0"/>
              <a:t>Time</a:t>
            </a:r>
          </a:p>
          <a:p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244" y="2589072"/>
            <a:ext cx="3747912" cy="31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Sexual Health Assessment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858728"/>
          </a:xfrm>
        </p:spPr>
        <p:txBody>
          <a:bodyPr>
            <a:normAutofit/>
          </a:bodyPr>
          <a:lstStyle/>
          <a:p>
            <a:r>
              <a:rPr lang="en-US" cap="none" dirty="0"/>
              <a:t>Path to Intimacy, Connection, Sexual Satisfaction &amp; Love (PICSSL) Model </a:t>
            </a:r>
            <a:r>
              <a:rPr lang="en-US" sz="1000" cap="none" dirty="0"/>
              <a:t>(Ryan, M.A. 2015) </a:t>
            </a:r>
          </a:p>
          <a:p>
            <a:r>
              <a:rPr lang="en-US" cap="none" dirty="0"/>
              <a:t>Tools: </a:t>
            </a:r>
          </a:p>
          <a:p>
            <a:pPr lvl="1"/>
            <a:r>
              <a:rPr lang="en-US" sz="2000" cap="none" dirty="0"/>
              <a:t>PLISSIT</a:t>
            </a:r>
            <a:r>
              <a:rPr lang="en-US" cap="none" dirty="0"/>
              <a:t> </a:t>
            </a:r>
            <a:r>
              <a:rPr lang="en-US" sz="1000" cap="none" dirty="0"/>
              <a:t>(</a:t>
            </a:r>
            <a:r>
              <a:rPr lang="en-US" sz="1000" cap="none" dirty="0" err="1"/>
              <a:t>Annon</a:t>
            </a:r>
            <a:r>
              <a:rPr lang="en-US" sz="1000" cap="none" dirty="0"/>
              <a:t>, J. S., 1976)</a:t>
            </a:r>
          </a:p>
          <a:p>
            <a:pPr lvl="1"/>
            <a:r>
              <a:rPr lang="en-US" sz="2000" cap="none" dirty="0"/>
              <a:t>A Guide to Taking a Sexual History </a:t>
            </a:r>
            <a:r>
              <a:rPr lang="en-US" sz="1000" cap="none" dirty="0"/>
              <a:t>(CDC, 2005)</a:t>
            </a:r>
          </a:p>
          <a:p>
            <a:pPr lvl="2"/>
            <a:r>
              <a:rPr lang="en-US" cap="none" dirty="0"/>
              <a:t>5 P’s: Partners • Practices • Protection from </a:t>
            </a:r>
            <a:r>
              <a:rPr lang="en-US" cap="none" dirty="0" err="1"/>
              <a:t>stds</a:t>
            </a:r>
            <a:r>
              <a:rPr lang="en-US" cap="none" dirty="0"/>
              <a:t> • Past history of </a:t>
            </a:r>
            <a:r>
              <a:rPr lang="en-US" cap="none" dirty="0" err="1"/>
              <a:t>stds</a:t>
            </a:r>
            <a:r>
              <a:rPr lang="en-US" cap="none" dirty="0"/>
              <a:t> • Prevention of pregnancy</a:t>
            </a:r>
          </a:p>
          <a:p>
            <a:pPr lvl="1"/>
            <a:r>
              <a:rPr lang="en-US" sz="2000" cap="none" dirty="0"/>
              <a:t>One Key Question </a:t>
            </a:r>
            <a:r>
              <a:rPr lang="en-US" sz="1000" cap="none" dirty="0"/>
              <a:t>(Oregon Foundation for Reproductive Health, 2012)</a:t>
            </a:r>
          </a:p>
          <a:p>
            <a:pPr lvl="1"/>
            <a:r>
              <a:rPr lang="en-US" sz="2000" cap="none" dirty="0"/>
              <a:t>Assessing Sexual Health in the Orthodox Jewish Patient </a:t>
            </a:r>
            <a:r>
              <a:rPr lang="en-US" sz="1000" cap="none" dirty="0"/>
              <a:t>(</a:t>
            </a:r>
            <a:r>
              <a:rPr lang="en-US" sz="1000" cap="none" dirty="0" err="1"/>
              <a:t>Lebovic</a:t>
            </a:r>
            <a:r>
              <a:rPr lang="en-US" sz="1000" cap="none" dirty="0"/>
              <a:t>, E., 2016)</a:t>
            </a:r>
          </a:p>
        </p:txBody>
      </p:sp>
    </p:spTree>
    <p:extLst>
      <p:ext uri="{BB962C8B-B14F-4D97-AF65-F5344CB8AC3E}">
        <p14:creationId xmlns:p14="http://schemas.microsoft.com/office/powerpoint/2010/main" val="428158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00" y="180622"/>
            <a:ext cx="5717600" cy="6524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67" y="3759200"/>
            <a:ext cx="1930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PICSSL Model</a:t>
            </a:r>
          </a:p>
          <a:p>
            <a:pPr algn="ctr"/>
            <a:r>
              <a:rPr lang="en-US" sz="1100" dirty="0"/>
              <a:t>Ryan, M.A. 2015</a:t>
            </a:r>
          </a:p>
        </p:txBody>
      </p:sp>
    </p:spTree>
    <p:extLst>
      <p:ext uri="{BB962C8B-B14F-4D97-AF65-F5344CB8AC3E}">
        <p14:creationId xmlns:p14="http://schemas.microsoft.com/office/powerpoint/2010/main" val="113609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736x/cc/9b/33/cc9b331cba46be240e8ab289cca8d3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12" y="855133"/>
            <a:ext cx="5441482" cy="28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5556" y="4720146"/>
            <a:ext cx="7981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Key Question:</a:t>
            </a:r>
          </a:p>
          <a:p>
            <a:r>
              <a:rPr lang="en-US" dirty="0"/>
              <a:t>“Would you like to become pregnant in the next year?” and have four response options of Yes, No, Unsure, and OK Either Way. </a:t>
            </a:r>
            <a:r>
              <a:rPr lang="en-US" sz="1200" dirty="0"/>
              <a:t>(Oregon Foundation for Reproductive Health, 2012)</a:t>
            </a:r>
          </a:p>
        </p:txBody>
      </p:sp>
    </p:spTree>
    <p:extLst>
      <p:ext uri="{BB962C8B-B14F-4D97-AF65-F5344CB8AC3E}">
        <p14:creationId xmlns:p14="http://schemas.microsoft.com/office/powerpoint/2010/main" val="202738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Significance Of Sexual Health Assessment In Orthodox Jewish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Increased risk</a:t>
            </a:r>
          </a:p>
          <a:p>
            <a:r>
              <a:rPr lang="en-US" cap="none" dirty="0"/>
              <a:t>Limited sexuality education</a:t>
            </a:r>
          </a:p>
          <a:p>
            <a:r>
              <a:rPr lang="en-US" cap="none" dirty="0"/>
              <a:t>Separation of sexes</a:t>
            </a:r>
          </a:p>
          <a:p>
            <a:r>
              <a:rPr lang="en-US" cap="none" dirty="0"/>
              <a:t>Modesty</a:t>
            </a:r>
          </a:p>
          <a:p>
            <a:r>
              <a:rPr lang="en-US" cap="none" dirty="0" err="1"/>
              <a:t>Taharat</a:t>
            </a:r>
            <a:r>
              <a:rPr lang="en-US" cap="none" dirty="0"/>
              <a:t> </a:t>
            </a:r>
            <a:r>
              <a:rPr lang="en-US" cap="none" dirty="0" err="1"/>
              <a:t>Hamishpacha</a:t>
            </a:r>
            <a:endParaRPr lang="en-US" cap="none" dirty="0"/>
          </a:p>
          <a:p>
            <a:r>
              <a:rPr lang="en-US" cap="none" dirty="0"/>
              <a:t>Importance of cultural competence</a:t>
            </a:r>
          </a:p>
          <a:p>
            <a:r>
              <a:rPr lang="en-US" cap="none" dirty="0"/>
              <a:t>Role of Rabbi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37" y="3523290"/>
            <a:ext cx="4090771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1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23" y="-17070"/>
            <a:ext cx="5767014" cy="71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8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817" b="57303"/>
          <a:stretch/>
        </p:blipFill>
        <p:spPr>
          <a:xfrm>
            <a:off x="1715912" y="327378"/>
            <a:ext cx="8207022" cy="626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85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548286"/>
          </a:xfrm>
        </p:spPr>
        <p:txBody>
          <a:bodyPr>
            <a:normAutofit/>
          </a:bodyPr>
          <a:lstStyle/>
          <a:p>
            <a:r>
              <a:rPr lang="en-US" cap="none" dirty="0"/>
              <a:t>Premarital Education</a:t>
            </a:r>
          </a:p>
          <a:p>
            <a:r>
              <a:rPr lang="en-US" cap="none" dirty="0"/>
              <a:t>Healthcare Provider Assessment:</a:t>
            </a:r>
          </a:p>
          <a:p>
            <a:pPr lvl="1"/>
            <a:r>
              <a:rPr lang="en-US" cap="none" dirty="0"/>
              <a:t>Establishing patient/ provider relationship</a:t>
            </a:r>
          </a:p>
          <a:p>
            <a:pPr lvl="1"/>
            <a:r>
              <a:rPr lang="en-US" cap="none" dirty="0"/>
              <a:t>Primary care/ women’s health/ sexual health</a:t>
            </a:r>
          </a:p>
          <a:p>
            <a:pPr lvl="1"/>
            <a:r>
              <a:rPr lang="en-US" cap="none" dirty="0"/>
              <a:t>Contraception/ bleeding control</a:t>
            </a:r>
          </a:p>
          <a:p>
            <a:pPr lvl="1"/>
            <a:r>
              <a:rPr lang="en-US" cap="none" dirty="0"/>
              <a:t>Evaluation, treatment</a:t>
            </a:r>
          </a:p>
          <a:p>
            <a:pPr lvl="1"/>
            <a:r>
              <a:rPr lang="en-US" cap="none" dirty="0"/>
              <a:t>Preconception screening, pregnancy workup</a:t>
            </a:r>
          </a:p>
          <a:p>
            <a:pPr lvl="1"/>
            <a:endParaRPr lang="en-US" cap="none" dirty="0"/>
          </a:p>
          <a:p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350" y="2455333"/>
            <a:ext cx="2583839" cy="250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9244" y="5108220"/>
            <a:ext cx="2156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www.jordanjewellery.com</a:t>
            </a:r>
          </a:p>
        </p:txBody>
      </p:sp>
    </p:spTree>
    <p:extLst>
      <p:ext uri="{BB962C8B-B14F-4D97-AF65-F5344CB8AC3E}">
        <p14:creationId xmlns:p14="http://schemas.microsoft.com/office/powerpoint/2010/main" val="362278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14375"/>
            <a:ext cx="6096000" cy="542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8488" y="5407378"/>
            <a:ext cx="228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CreatingChangeLA.com, 2018</a:t>
            </a:r>
          </a:p>
        </p:txBody>
      </p:sp>
    </p:spTree>
    <p:extLst>
      <p:ext uri="{BB962C8B-B14F-4D97-AF65-F5344CB8AC3E}">
        <p14:creationId xmlns:p14="http://schemas.microsoft.com/office/powerpoint/2010/main" val="217540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Secondary and Tertiary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74064"/>
          </a:xfrm>
        </p:spPr>
        <p:txBody>
          <a:bodyPr/>
          <a:lstStyle/>
          <a:p>
            <a:r>
              <a:rPr lang="en-US" cap="none" dirty="0"/>
              <a:t>Assessment Tools</a:t>
            </a:r>
          </a:p>
          <a:p>
            <a:r>
              <a:rPr lang="en-US" cap="none" dirty="0"/>
              <a:t>Appropriate Referrals and Follow up</a:t>
            </a:r>
          </a:p>
          <a:p>
            <a:pPr lvl="1"/>
            <a:r>
              <a:rPr lang="en-US" cap="none" dirty="0"/>
              <a:t>OB/GYN, PCP</a:t>
            </a:r>
          </a:p>
          <a:p>
            <a:pPr lvl="1"/>
            <a:r>
              <a:rPr lang="en-US" cap="none" dirty="0"/>
              <a:t>Urology, </a:t>
            </a:r>
            <a:r>
              <a:rPr lang="en-US" cap="none" dirty="0" err="1"/>
              <a:t>Uro</a:t>
            </a:r>
            <a:r>
              <a:rPr lang="en-US" cap="none" dirty="0"/>
              <a:t>/gynecology</a:t>
            </a:r>
          </a:p>
          <a:p>
            <a:pPr lvl="1"/>
            <a:r>
              <a:rPr lang="en-US" cap="none" dirty="0"/>
              <a:t>Sex counselor, sex therapist</a:t>
            </a:r>
          </a:p>
          <a:p>
            <a:pPr lvl="1"/>
            <a:r>
              <a:rPr lang="en-US" cap="none" dirty="0"/>
              <a:t>Physical therapist- pelvic floor rehabilitation </a:t>
            </a:r>
          </a:p>
          <a:p>
            <a:pPr lvl="1"/>
            <a:r>
              <a:rPr lang="en-US" cap="none" dirty="0"/>
              <a:t>Sexual medicine</a:t>
            </a:r>
          </a:p>
          <a:p>
            <a:pPr lvl="1"/>
            <a:endParaRPr lang="en-US" cap="none" dirty="0"/>
          </a:p>
          <a:p>
            <a:endParaRPr lang="en-US" cap="none" dirty="0"/>
          </a:p>
          <a:p>
            <a:pPr lvl="1"/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04523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Importance Of Sexual Health Assessment In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dirty="0"/>
              <a:t>Integral to holistic care- decreases patient risk for sexual dysfunction, STDs, pregnancy</a:t>
            </a:r>
          </a:p>
          <a:p>
            <a:r>
              <a:rPr lang="en-US" cap="none" dirty="0"/>
              <a:t>Often excluded- provider &amp; perceived patient discomfort, lack of clinical training, time, shame</a:t>
            </a:r>
          </a:p>
          <a:p>
            <a:r>
              <a:rPr lang="en-US" cap="none" dirty="0"/>
              <a:t>Prevention:</a:t>
            </a:r>
          </a:p>
          <a:p>
            <a:pPr lvl="1"/>
            <a:r>
              <a:rPr lang="en-US" sz="2000" cap="none" dirty="0"/>
              <a:t>Primary- preventative, education</a:t>
            </a:r>
          </a:p>
          <a:p>
            <a:pPr lvl="1"/>
            <a:r>
              <a:rPr lang="en-US" sz="2000" cap="none" dirty="0"/>
              <a:t>Secondary- screening</a:t>
            </a:r>
          </a:p>
          <a:p>
            <a:pPr lvl="1"/>
            <a:r>
              <a:rPr lang="en-US" sz="2000" cap="none" dirty="0"/>
              <a:t>Tertiary- early diagnosis, treatment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Sexual Response Cycle</a:t>
            </a:r>
          </a:p>
        </p:txBody>
      </p:sp>
      <p:pic>
        <p:nvPicPr>
          <p:cNvPr id="2050" name="Picture 2" descr="Sexual Response Cycl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54" y="1990031"/>
            <a:ext cx="5130823" cy="44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6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486" y="200828"/>
            <a:ext cx="10364451" cy="1596177"/>
          </a:xfrm>
        </p:spPr>
        <p:txBody>
          <a:bodyPr/>
          <a:lstStyle/>
          <a:p>
            <a:r>
              <a:rPr lang="en-US" cap="none" dirty="0"/>
              <a:t>Female Sexual Response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09333" y="1693334"/>
            <a:ext cx="6716889" cy="4919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5867" y="4831644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Association of Reproductive Health Professionals, 2008</a:t>
            </a:r>
          </a:p>
        </p:txBody>
      </p:sp>
    </p:spTree>
    <p:extLst>
      <p:ext uri="{BB962C8B-B14F-4D97-AF65-F5344CB8AC3E}">
        <p14:creationId xmlns:p14="http://schemas.microsoft.com/office/powerpoint/2010/main" val="30332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Cultural Competence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903884"/>
          </a:xfrm>
        </p:spPr>
        <p:txBody>
          <a:bodyPr/>
          <a:lstStyle/>
          <a:p>
            <a:r>
              <a:rPr lang="en-US" cap="none" dirty="0"/>
              <a:t>Increases assessment, increases patient compliance</a:t>
            </a:r>
          </a:p>
          <a:p>
            <a:r>
              <a:rPr lang="en-US" cap="none" dirty="0"/>
              <a:t>Educating colleagues about Orthodox Judaism</a:t>
            </a:r>
          </a:p>
          <a:p>
            <a:pPr lvl="1"/>
            <a:r>
              <a:rPr lang="en-US" cap="none" dirty="0" err="1"/>
              <a:t>Taharat</a:t>
            </a:r>
            <a:r>
              <a:rPr lang="en-US" cap="none" dirty="0"/>
              <a:t> </a:t>
            </a:r>
            <a:r>
              <a:rPr lang="en-US" cap="none" dirty="0" err="1"/>
              <a:t>Hamishpacha</a:t>
            </a:r>
            <a:endParaRPr lang="en-US" cap="none" dirty="0"/>
          </a:p>
          <a:p>
            <a:pPr lvl="2"/>
            <a:r>
              <a:rPr lang="en-US" sz="1800" cap="none" dirty="0"/>
              <a:t>Timeliness, stress, fertility</a:t>
            </a:r>
          </a:p>
          <a:p>
            <a:pPr lvl="1"/>
            <a:r>
              <a:rPr lang="en-US" cap="none" dirty="0"/>
              <a:t>Cultural values: </a:t>
            </a:r>
          </a:p>
          <a:p>
            <a:pPr lvl="2"/>
            <a:r>
              <a:rPr lang="en-US" sz="1800" cap="none" dirty="0"/>
              <a:t>Modesty </a:t>
            </a:r>
          </a:p>
          <a:p>
            <a:pPr lvl="2"/>
            <a:r>
              <a:rPr lang="en-US" sz="1800" cap="none" dirty="0"/>
              <a:t>Separation of sexes </a:t>
            </a:r>
          </a:p>
          <a:p>
            <a:pPr lvl="2"/>
            <a:r>
              <a:rPr lang="en-US" sz="1800" cap="none" dirty="0"/>
              <a:t>Marriage at young age</a:t>
            </a:r>
          </a:p>
        </p:txBody>
      </p:sp>
    </p:spTree>
    <p:extLst>
      <p:ext uri="{BB962C8B-B14F-4D97-AF65-F5344CB8AC3E}">
        <p14:creationId xmlns:p14="http://schemas.microsoft.com/office/powerpoint/2010/main" val="399299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19219"/>
          </a:xfrm>
        </p:spPr>
        <p:txBody>
          <a:bodyPr>
            <a:normAutofit/>
          </a:bodyPr>
          <a:lstStyle/>
          <a:p>
            <a:r>
              <a:rPr lang="en-US" cap="none" dirty="0"/>
              <a:t>Importance of sexual health assessment</a:t>
            </a:r>
          </a:p>
          <a:p>
            <a:r>
              <a:rPr lang="en-US" cap="none" dirty="0"/>
              <a:t>Lack of assessment leaves patients at risk</a:t>
            </a:r>
          </a:p>
          <a:p>
            <a:r>
              <a:rPr lang="en-US" cap="none" dirty="0"/>
              <a:t>Orthodox Jewish patients at increased risk</a:t>
            </a:r>
          </a:p>
          <a:p>
            <a:r>
              <a:rPr lang="en-US" cap="none" dirty="0"/>
              <a:t>Cultural competence</a:t>
            </a:r>
          </a:p>
          <a:p>
            <a:r>
              <a:rPr lang="en-US" cap="none" dirty="0"/>
              <a:t>Discussion, assessment, diagnosis, treatment or referral</a:t>
            </a:r>
          </a:p>
          <a:p>
            <a:r>
              <a:rPr lang="en-US" cap="none" dirty="0"/>
              <a:t>Improved sexual health in community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1989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Recommended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17619"/>
          </a:xfrm>
        </p:spPr>
        <p:txBody>
          <a:bodyPr>
            <a:normAutofit/>
          </a:bodyPr>
          <a:lstStyle/>
          <a:p>
            <a:r>
              <a:rPr lang="en-US" sz="1400" cap="none" dirty="0"/>
              <a:t>A Guide to the Orthodox Jewish Way of Life for Healthcare Professionals (Spitzer, J., 2005)</a:t>
            </a:r>
          </a:p>
          <a:p>
            <a:r>
              <a:rPr lang="en-US" sz="1400" cap="none" dirty="0"/>
              <a:t>Marital Intimacy: A Traditional Jewish Approach (Friedman, A. P., 2005)</a:t>
            </a:r>
          </a:p>
          <a:p>
            <a:r>
              <a:rPr lang="en-US" sz="1400" cap="none" dirty="0"/>
              <a:t>The Newlywed’s Guide to Physical Intimacy Et </a:t>
            </a:r>
            <a:r>
              <a:rPr lang="en-US" sz="1400" cap="none" dirty="0" err="1"/>
              <a:t>Le’ehov</a:t>
            </a:r>
            <a:r>
              <a:rPr lang="en-US" sz="1400" cap="none" dirty="0"/>
              <a:t> (Rosenfeld, J, </a:t>
            </a:r>
            <a:r>
              <a:rPr lang="en-US" sz="1400" cap="none" dirty="0" err="1"/>
              <a:t>Ribner</a:t>
            </a:r>
            <a:r>
              <a:rPr lang="en-US" sz="1400" cap="none" dirty="0"/>
              <a:t>, D.S., 2011)</a:t>
            </a:r>
          </a:p>
          <a:p>
            <a:r>
              <a:rPr lang="en-US" sz="1400" cap="none" dirty="0"/>
              <a:t>Talking about Intimacy &amp; Sexuality: A Guide for Orthodox Jewish Parents (</a:t>
            </a:r>
            <a:r>
              <a:rPr lang="en-US" sz="1400" cap="none" dirty="0" err="1"/>
              <a:t>Debow</a:t>
            </a:r>
            <a:r>
              <a:rPr lang="en-US" sz="1400" cap="none" dirty="0"/>
              <a:t>, Y., 2012)</a:t>
            </a:r>
          </a:p>
          <a:p>
            <a:r>
              <a:rPr lang="en-US" sz="1400" cap="none" dirty="0"/>
              <a:t>The </a:t>
            </a:r>
            <a:r>
              <a:rPr lang="en-US" sz="1400" dirty="0"/>
              <a:t>PICSSL </a:t>
            </a:r>
            <a:r>
              <a:rPr lang="en-US" sz="1400" cap="none" dirty="0"/>
              <a:t>Model: A New Strategy For Addressing Patients’ Intimacy And Sexuality Concerns (Ryan, M.A., 2015) 	https://npwomenshealthcare.com/the-picssl-model-a-new-strategy-vol3-no2/</a:t>
            </a:r>
          </a:p>
          <a:p>
            <a:r>
              <a:rPr lang="en-US" sz="1400" cap="none" dirty="0"/>
              <a:t>A Guide to Taking a Sexual History (CDC, 2005)</a:t>
            </a:r>
          </a:p>
          <a:p>
            <a:r>
              <a:rPr lang="en-US" sz="1400" cap="none" dirty="0"/>
              <a:t>PLISSIT Model</a:t>
            </a:r>
          </a:p>
          <a:p>
            <a:endParaRPr lang="en-US" sz="1400" cap="none" dirty="0"/>
          </a:p>
        </p:txBody>
      </p:sp>
    </p:spTree>
    <p:extLst>
      <p:ext uri="{BB962C8B-B14F-4D97-AF65-F5344CB8AC3E}">
        <p14:creationId xmlns:p14="http://schemas.microsoft.com/office/powerpoint/2010/main" val="182461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20750"/>
            <a:ext cx="10364451" cy="1275542"/>
          </a:xfrm>
        </p:spPr>
        <p:txBody>
          <a:bodyPr/>
          <a:lstStyle/>
          <a:p>
            <a:r>
              <a:rPr lang="en-US" cap="none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15046"/>
            <a:ext cx="10363826" cy="4821380"/>
          </a:xfrm>
        </p:spPr>
        <p:txBody>
          <a:bodyPr>
            <a:noAutofit/>
          </a:bodyPr>
          <a:lstStyle/>
          <a:p>
            <a:r>
              <a:rPr lang="en-US" sz="1000" cap="none" dirty="0" err="1"/>
              <a:t>Annon</a:t>
            </a:r>
            <a:r>
              <a:rPr lang="en-US" sz="1000" cap="none" dirty="0"/>
              <a:t>, J. S. (1976). The </a:t>
            </a:r>
            <a:r>
              <a:rPr lang="en-US" sz="1000" cap="none" dirty="0" err="1"/>
              <a:t>plissit</a:t>
            </a:r>
            <a:r>
              <a:rPr lang="en-US" sz="1000" cap="none" dirty="0"/>
              <a:t> model: A proposed conceptual scheme for the behavioral treatment of sexual problems. </a:t>
            </a:r>
            <a:r>
              <a:rPr lang="en-US" sz="1000" i="1" cap="none" dirty="0"/>
              <a:t>Journal of Sex Education and Therapy</a:t>
            </a:r>
            <a:r>
              <a:rPr lang="en-US" sz="1000" cap="none" dirty="0"/>
              <a:t>, 	</a:t>
            </a:r>
            <a:r>
              <a:rPr lang="en-US" sz="1000" i="1" cap="none" dirty="0"/>
              <a:t>2</a:t>
            </a:r>
            <a:r>
              <a:rPr lang="en-US" sz="1000" cap="none" dirty="0"/>
              <a:t>(1), 1-15. </a:t>
            </a:r>
            <a:r>
              <a:rPr lang="en-US" sz="1000" cap="none" dirty="0">
                <a:hlinkClick r:id="rId2"/>
              </a:rPr>
              <a:t>http://dx.doi.org/DOI:10.1080/01614576.1976.11074483</a:t>
            </a:r>
            <a:endParaRPr lang="en-US" sz="1000" cap="none" dirty="0"/>
          </a:p>
          <a:p>
            <a:r>
              <a:rPr lang="en-US" sz="1000" cap="none" dirty="0" err="1"/>
              <a:t>Briedite</a:t>
            </a:r>
            <a:r>
              <a:rPr lang="en-US" sz="1000" cap="none" dirty="0"/>
              <a:t>, I., </a:t>
            </a:r>
            <a:r>
              <a:rPr lang="en-US" sz="1000" cap="none" dirty="0" err="1"/>
              <a:t>Ancane</a:t>
            </a:r>
            <a:r>
              <a:rPr lang="en-US" sz="1000" cap="none" dirty="0"/>
              <a:t>, G., </a:t>
            </a:r>
            <a:r>
              <a:rPr lang="en-US" sz="1000" cap="none" dirty="0" err="1"/>
              <a:t>Ancans</a:t>
            </a:r>
            <a:r>
              <a:rPr lang="en-US" sz="1000" cap="none" dirty="0"/>
              <a:t>, A., &amp; </a:t>
            </a:r>
            <a:r>
              <a:rPr lang="en-US" sz="1000" cap="none" dirty="0" err="1"/>
              <a:t>Erts</a:t>
            </a:r>
            <a:r>
              <a:rPr lang="en-US" sz="1000" cap="none" dirty="0"/>
              <a:t>, R. (2013). Insufficient assessment of sexual dysfunction: A problem in gynecological practice. </a:t>
            </a:r>
            <a:r>
              <a:rPr lang="en-US" sz="1000" i="1" cap="none" dirty="0" err="1"/>
              <a:t>Medicina</a:t>
            </a:r>
            <a:r>
              <a:rPr lang="en-US" sz="1000" i="1" cap="none" dirty="0"/>
              <a:t> (Kaunas)</a:t>
            </a:r>
            <a:r>
              <a:rPr lang="en-US" sz="1000" cap="none" dirty="0"/>
              <a:t> </a:t>
            </a:r>
            <a:r>
              <a:rPr lang="en-US" sz="1000" i="1" cap="none" dirty="0"/>
              <a:t>49</a:t>
            </a:r>
            <a:r>
              <a:rPr lang="en-US" sz="1000" cap="none" dirty="0"/>
              <a:t> 	(7): 315-320.  Retrieved from: 	</a:t>
            </a:r>
            <a:r>
              <a:rPr lang="en-US" sz="1000" cap="none" dirty="0">
                <a:hlinkClick r:id="rId3"/>
              </a:rPr>
              <a:t>https://www.researchgate.net/publication/259490872_Insufficient_Assessment_of_Sexual_Dysfunction_A_Problem_in_Gynecological_Practice/fulltex</a:t>
            </a:r>
            <a:r>
              <a:rPr lang="en-US" sz="1000" cap="none" dirty="0"/>
              <a:t>	t/5addd2dbaca272fdaf870dca/259490872_Insufficient_Assessment_of_Sexual_Dysfunction_A_Problem_in_Gynecological_Practice.pdf </a:t>
            </a:r>
          </a:p>
          <a:p>
            <a:r>
              <a:rPr lang="en-US" sz="1000" cap="none" dirty="0"/>
              <a:t>Centers for Disease Control and Prevention (2005). </a:t>
            </a:r>
            <a:r>
              <a:rPr lang="en-US" sz="1000" i="1" cap="none" dirty="0"/>
              <a:t>A guide to taking a sexual history</a:t>
            </a:r>
            <a:r>
              <a:rPr lang="en-US" sz="1000" cap="none" dirty="0"/>
              <a:t>. Retrieved from http://www.cdc.gov/STD/treatment/SexualHistory.pdf</a:t>
            </a:r>
          </a:p>
          <a:p>
            <a:r>
              <a:rPr lang="en-US" sz="1000" cap="none" dirty="0" err="1"/>
              <a:t>Grajower</a:t>
            </a:r>
            <a:r>
              <a:rPr lang="en-US" sz="1000" cap="none" dirty="0"/>
              <a:t>, M. M., </a:t>
            </a:r>
            <a:r>
              <a:rPr lang="en-US" sz="1000" cap="none" dirty="0" err="1"/>
              <a:t>Willig</a:t>
            </a:r>
            <a:r>
              <a:rPr lang="en-US" sz="1000" cap="none" dirty="0"/>
              <a:t>, M., &amp; </a:t>
            </a:r>
            <a:r>
              <a:rPr lang="en-US" sz="1000" cap="none" dirty="0" err="1"/>
              <a:t>Grazi</a:t>
            </a:r>
            <a:r>
              <a:rPr lang="en-US" sz="1000" cap="none" dirty="0"/>
              <a:t>, R. (2009). </a:t>
            </a:r>
            <a:r>
              <a:rPr lang="en-US" sz="1000" i="1" cap="none" dirty="0"/>
              <a:t>The Jewish bride: Getting her to her wedding night ritually clean using </a:t>
            </a:r>
            <a:r>
              <a:rPr lang="en-US" sz="1000" i="1" cap="none" dirty="0" err="1"/>
              <a:t>norethindrone</a:t>
            </a:r>
            <a:r>
              <a:rPr lang="en-US" sz="1000" i="1" cap="none" dirty="0"/>
              <a:t> acetate (</a:t>
            </a:r>
            <a:r>
              <a:rPr lang="en-US" sz="1000" i="1" cap="none" dirty="0" err="1"/>
              <a:t>aygestin</a:t>
            </a:r>
            <a:r>
              <a:rPr lang="en-US" sz="1000" i="1" cap="none" dirty="0"/>
              <a:t>)</a:t>
            </a:r>
            <a:r>
              <a:rPr lang="en-US" sz="1000" cap="none" dirty="0"/>
              <a:t>. Retrieved 	from Yeshiva University Torah Online: download.yutorah.org/2009/1053/733773.pdf</a:t>
            </a:r>
          </a:p>
          <a:p>
            <a:r>
              <a:rPr lang="en-US" sz="1000" cap="none" dirty="0"/>
              <a:t>Hall, K. S., &amp; Graham, C. A. (2014). Culturally sensitive therapy: The need for shared meanings in the treatment of sexual problems. In J. L. </a:t>
            </a:r>
            <a:r>
              <a:rPr lang="en-US" sz="1000" cap="none" dirty="0" err="1"/>
              <a:t>Wetchler</a:t>
            </a:r>
            <a:r>
              <a:rPr lang="en-US" sz="1000" cap="none" dirty="0"/>
              <a:t>, Y. M. </a:t>
            </a:r>
            <a:r>
              <a:rPr lang="en-US" sz="1000" cap="none" dirty="0" err="1"/>
              <a:t>Binik</a:t>
            </a:r>
            <a:r>
              <a:rPr lang="en-US" sz="1000" cap="none" dirty="0"/>
              <a:t>, 	&amp; K. S. Hall (Eds.), </a:t>
            </a:r>
            <a:r>
              <a:rPr lang="en-US" sz="1000" i="1" cap="none" dirty="0"/>
              <a:t>Principles and Practices of Sex Therapy</a:t>
            </a:r>
            <a:r>
              <a:rPr lang="en-US" sz="1000" cap="none" dirty="0"/>
              <a:t> (5th ed., pp. 334-358). Retrieved from http://eprints.soton.ac.uk/364225/</a:t>
            </a:r>
          </a:p>
          <a:p>
            <a:r>
              <a:rPr lang="en-US" sz="1000" cap="none" dirty="0" err="1"/>
              <a:t>Itkin</a:t>
            </a:r>
            <a:r>
              <a:rPr lang="en-US" sz="1000" cap="none" dirty="0"/>
              <a:t>, N. (2014). </a:t>
            </a:r>
            <a:r>
              <a:rPr lang="en-US" sz="1000" i="1" cap="none" dirty="0"/>
              <a:t>Treating Sexual Dysfunction In Orthodox Jewish Couples</a:t>
            </a:r>
            <a:r>
              <a:rPr lang="en-US" sz="1000" cap="none" dirty="0"/>
              <a:t> (Doctoral Dissertation, Alliant International University). Retrieved from 	http://media.proquest.com/media/pq/classic/doc/3403913981/fmt/ai/rep/NPDF?_S=tqnc%2bfyfogjzlefuu0eftixmykk%3d</a:t>
            </a:r>
          </a:p>
          <a:p>
            <a:r>
              <a:rPr lang="en-US" sz="1000" cap="none" dirty="0" err="1"/>
              <a:t>Kingsberg</a:t>
            </a:r>
            <a:r>
              <a:rPr lang="en-US" sz="1000" cap="none" dirty="0"/>
              <a:t>, S. A. (2006). Taking a sexual history. </a:t>
            </a:r>
            <a:r>
              <a:rPr lang="en-US" sz="1000" i="1" cap="none" dirty="0"/>
              <a:t>Obstetrics and Gynecology Clinics of North America</a:t>
            </a:r>
            <a:r>
              <a:rPr lang="en-US" sz="1000" cap="none" dirty="0"/>
              <a:t>, </a:t>
            </a:r>
            <a:r>
              <a:rPr lang="en-US" sz="1000" i="1" cap="none" dirty="0"/>
              <a:t>33</a:t>
            </a:r>
            <a:r>
              <a:rPr lang="en-US" sz="1000" cap="none" dirty="0"/>
              <a:t>, 535-547. 	</a:t>
            </a:r>
            <a:r>
              <a:rPr lang="en-US" sz="1000" cap="none" dirty="0">
                <a:hlinkClick r:id="rId4"/>
              </a:rPr>
              <a:t>http://dx.doi.org/10.1016/j.ogc.2006.09.002</a:t>
            </a:r>
            <a:endParaRPr lang="en-US" sz="1000" cap="none" dirty="0"/>
          </a:p>
          <a:p>
            <a:r>
              <a:rPr lang="en-US" sz="1000" cap="none" dirty="0" err="1"/>
              <a:t>Landa</a:t>
            </a:r>
            <a:r>
              <a:rPr lang="en-US" sz="1000" cap="none" dirty="0"/>
              <a:t>, J., </a:t>
            </a:r>
            <a:r>
              <a:rPr lang="en-US" sz="1000" cap="none" dirty="0" err="1"/>
              <a:t>Faubion</a:t>
            </a:r>
            <a:r>
              <a:rPr lang="en-US" sz="1000" cap="none" dirty="0"/>
              <a:t>, S. S., </a:t>
            </a:r>
            <a:r>
              <a:rPr lang="en-US" sz="1000" cap="none" dirty="0" err="1"/>
              <a:t>Rullo</a:t>
            </a:r>
            <a:r>
              <a:rPr lang="en-US" sz="1000" cap="none" dirty="0"/>
              <a:t>, J., Simon, J. A., </a:t>
            </a:r>
            <a:r>
              <a:rPr lang="en-US" sz="1000" cap="none" dirty="0" err="1"/>
              <a:t>Yarnell</a:t>
            </a:r>
            <a:r>
              <a:rPr lang="en-US" sz="1000" cap="none" dirty="0"/>
              <a:t>, E., </a:t>
            </a:r>
            <a:r>
              <a:rPr lang="en-US" sz="1000" cap="none" dirty="0" err="1"/>
              <a:t>Khanba</a:t>
            </a:r>
            <a:r>
              <a:rPr lang="en-US" sz="1000" cap="none" dirty="0"/>
              <a:t>, B., ... </a:t>
            </a:r>
            <a:r>
              <a:rPr lang="en-US" sz="1000" cap="none" dirty="0" err="1"/>
              <a:t>Kandhan</a:t>
            </a:r>
            <a:r>
              <a:rPr lang="en-US" sz="1000" cap="none" dirty="0"/>
              <a:t>, L. (2016). Clinical roundup: Selected treatment options for sexual dysfunction. 	</a:t>
            </a:r>
            <a:r>
              <a:rPr lang="en-US" sz="1000" i="1" cap="none" dirty="0"/>
              <a:t>Alternative and Complementary Therapies</a:t>
            </a:r>
            <a:r>
              <a:rPr lang="en-US" sz="1000" cap="none" dirty="0"/>
              <a:t>, </a:t>
            </a:r>
            <a:r>
              <a:rPr lang="en-US" sz="1000" i="1" cap="none" dirty="0"/>
              <a:t>22</a:t>
            </a:r>
            <a:r>
              <a:rPr lang="en-US" sz="1000" cap="none" dirty="0"/>
              <a:t>(1), 37-42. </a:t>
            </a:r>
            <a:r>
              <a:rPr lang="en-US" sz="1000" cap="none" dirty="0">
                <a:hlinkClick r:id="rId5"/>
              </a:rPr>
              <a:t>http://dx.doi.org/10.1089/act.2016.29042.cru</a:t>
            </a:r>
            <a:endParaRPr lang="en-US" sz="1000" cap="none" dirty="0"/>
          </a:p>
          <a:p>
            <a:r>
              <a:rPr lang="en-US" sz="1000" cap="none" dirty="0"/>
              <a:t>Ryan, M.A. (2015). The PICSSL model: A new strategy for addressing patients ’ intimacy and sexuality concerns. </a:t>
            </a:r>
            <a:r>
              <a:rPr lang="en-US" sz="1000" i="1" cap="none" dirty="0"/>
              <a:t>Women’s Healthcare: A Clinical Journal for NPs. 3 	(2) </a:t>
            </a:r>
            <a:r>
              <a:rPr lang="en-US" sz="1000" cap="none" dirty="0"/>
              <a:t>20-26. </a:t>
            </a:r>
            <a:r>
              <a:rPr lang="en-US" sz="1000" i="1" cap="none" dirty="0"/>
              <a:t> </a:t>
            </a:r>
            <a:r>
              <a:rPr lang="en-US" sz="1000" cap="none" dirty="0"/>
              <a:t>Retrieved from: https://npwomenshealthcare.com/the-picssl-model-a-new-strategy-vol3-no2/</a:t>
            </a:r>
            <a:endParaRPr lang="en-US" sz="1000" i="1" cap="none" dirty="0"/>
          </a:p>
          <a:p>
            <a:endParaRPr lang="en-US" sz="1000" cap="none" dirty="0"/>
          </a:p>
        </p:txBody>
      </p:sp>
    </p:spTree>
    <p:extLst>
      <p:ext uri="{BB962C8B-B14F-4D97-AF65-F5344CB8AC3E}">
        <p14:creationId xmlns:p14="http://schemas.microsoft.com/office/powerpoint/2010/main" val="228048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07" y="717473"/>
            <a:ext cx="6358559" cy="3493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797778"/>
            <a:ext cx="10363826" cy="1264355"/>
          </a:xfrm>
        </p:spPr>
        <p:txBody>
          <a:bodyPr/>
          <a:lstStyle/>
          <a:p>
            <a:pPr marL="0" indent="0" algn="ctr">
              <a:buNone/>
            </a:pPr>
            <a:r>
              <a:rPr lang="en-US" cap="none" dirty="0"/>
              <a:t>Esther </a:t>
            </a:r>
            <a:r>
              <a:rPr lang="en-US" cap="none" dirty="0" err="1"/>
              <a:t>Lebovic</a:t>
            </a:r>
            <a:r>
              <a:rPr lang="en-US" cap="none" dirty="0"/>
              <a:t> DNP, FNP-BC, CSC</a:t>
            </a:r>
          </a:p>
          <a:p>
            <a:pPr marL="0" indent="0" algn="ctr">
              <a:buNone/>
            </a:pPr>
            <a:r>
              <a:rPr lang="en-US" cap="none" dirty="0"/>
              <a:t>elebovic@icloud.com</a:t>
            </a:r>
          </a:p>
        </p:txBody>
      </p:sp>
    </p:spTree>
    <p:extLst>
      <p:ext uri="{BB962C8B-B14F-4D97-AF65-F5344CB8AC3E}">
        <p14:creationId xmlns:p14="http://schemas.microsoft.com/office/powerpoint/2010/main" val="69318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Sexual Dysfunction 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none" dirty="0"/>
              <a:t>Diagnosis: patient experience </a:t>
            </a:r>
          </a:p>
          <a:p>
            <a:pPr marL="0" indent="0">
              <a:buNone/>
            </a:pPr>
            <a:r>
              <a:rPr lang="en-US" cap="none" dirty="0"/>
              <a:t>Four Categories- Female and Male</a:t>
            </a:r>
          </a:p>
          <a:p>
            <a:r>
              <a:rPr lang="en-US" cap="none" dirty="0"/>
              <a:t>Desire Disorders</a:t>
            </a:r>
          </a:p>
          <a:p>
            <a:r>
              <a:rPr lang="en-US" cap="none" dirty="0"/>
              <a:t>Arousal Disorders</a:t>
            </a:r>
          </a:p>
          <a:p>
            <a:r>
              <a:rPr lang="en-US" cap="none" dirty="0"/>
              <a:t>Orgasmic Disorders</a:t>
            </a:r>
          </a:p>
          <a:p>
            <a:r>
              <a:rPr lang="en-US" cap="none" dirty="0"/>
              <a:t>Pain Disorders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22" y="3296365"/>
            <a:ext cx="3322814" cy="2494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2549" y="5418666"/>
            <a:ext cx="1388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hlinkClick r:id="rId3"/>
              </a:rPr>
              <a:t>PSDGraphics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585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Assessment of Sexual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cap="none" dirty="0"/>
              <a:t>Physiology/ Structure </a:t>
            </a:r>
          </a:p>
          <a:p>
            <a:r>
              <a:rPr lang="en-US" cap="none" dirty="0"/>
              <a:t>Musculoskeletal</a:t>
            </a:r>
          </a:p>
          <a:p>
            <a:r>
              <a:rPr lang="en-US" cap="none" dirty="0"/>
              <a:t>Infection</a:t>
            </a:r>
          </a:p>
          <a:p>
            <a:r>
              <a:rPr lang="en-US" cap="none" dirty="0"/>
              <a:t>Hormones</a:t>
            </a:r>
          </a:p>
          <a:p>
            <a:r>
              <a:rPr lang="en-US" cap="none" dirty="0"/>
              <a:t>Psychology/ Emotion</a:t>
            </a:r>
          </a:p>
          <a:p>
            <a:r>
              <a:rPr lang="en-US" cap="none" dirty="0"/>
              <a:t>Medical/ Surgical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559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cap="none" dirty="0"/>
          </a:p>
          <a:p>
            <a:r>
              <a:rPr lang="en-US" sz="2200" cap="none" dirty="0"/>
              <a:t>Education</a:t>
            </a:r>
          </a:p>
          <a:p>
            <a:r>
              <a:rPr lang="en-US" sz="2200" cap="none" dirty="0"/>
              <a:t>Life Stage</a:t>
            </a:r>
          </a:p>
          <a:p>
            <a:r>
              <a:rPr lang="en-US" sz="2200" cap="none" dirty="0"/>
              <a:t>Special Circumstances: pregnancy, postpartum</a:t>
            </a:r>
          </a:p>
          <a:p>
            <a:r>
              <a:rPr lang="en-US" sz="2200" cap="none" dirty="0"/>
              <a:t>Medications</a:t>
            </a:r>
          </a:p>
          <a:p>
            <a:r>
              <a:rPr lang="en-US" sz="2200" cap="none" dirty="0"/>
              <a:t>Partner</a:t>
            </a:r>
          </a:p>
          <a:p>
            <a:r>
              <a:rPr lang="en-US" sz="2200" cap="none" dirty="0"/>
              <a:t>Abuse- history, current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38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Assessment of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30508"/>
          </a:xfrm>
        </p:spPr>
        <p:txBody>
          <a:bodyPr>
            <a:normAutofit/>
          </a:bodyPr>
          <a:lstStyle/>
          <a:p>
            <a:r>
              <a:rPr lang="en-US" cap="none" dirty="0"/>
              <a:t>Physiology and Musculoskeletal:  </a:t>
            </a:r>
          </a:p>
          <a:p>
            <a:pPr lvl="1"/>
            <a:r>
              <a:rPr lang="en-US" sz="2000" cap="none" dirty="0"/>
              <a:t>Dyspareunia- pain before, during or after, deep or superficial</a:t>
            </a:r>
          </a:p>
          <a:p>
            <a:pPr lvl="1"/>
            <a:r>
              <a:rPr lang="en-US" sz="2000" cap="none" dirty="0"/>
              <a:t>Vaginismus- involuntary contraction of pelvic floor muscles</a:t>
            </a:r>
          </a:p>
          <a:p>
            <a:pPr lvl="1"/>
            <a:r>
              <a:rPr lang="en-US" sz="2000" cap="none" dirty="0"/>
              <a:t>Vulvodynia- chronic pain in vulva, general or local, primary or secondary, genetic, sensitivity, irritation, medication, neuropathic</a:t>
            </a:r>
          </a:p>
          <a:p>
            <a:pPr lvl="1"/>
            <a:r>
              <a:rPr lang="en-US" sz="2000" cap="none" dirty="0" err="1"/>
              <a:t>Vestibulodynea</a:t>
            </a:r>
            <a:r>
              <a:rPr lang="en-US" sz="2000" cap="none" dirty="0"/>
              <a:t>- pain between labia minora, nerve sensitivity, provoked: hormonal, </a:t>
            </a:r>
            <a:r>
              <a:rPr lang="en-US" sz="2000" cap="none" dirty="0" err="1"/>
              <a:t>neuroproliferative</a:t>
            </a:r>
            <a:r>
              <a:rPr lang="en-US" sz="2000" cap="none" dirty="0"/>
              <a:t>, </a:t>
            </a:r>
          </a:p>
          <a:p>
            <a:pPr lvl="1"/>
            <a:r>
              <a:rPr lang="en-US" sz="2000" cap="none" dirty="0"/>
              <a:t>Hymen Irregularities- septate, imperforate, </a:t>
            </a:r>
            <a:r>
              <a:rPr lang="en-US" sz="2000" cap="none" dirty="0" err="1"/>
              <a:t>microperforate</a:t>
            </a:r>
            <a:r>
              <a:rPr lang="en-US" sz="2000" cap="none" dirty="0"/>
              <a:t>  </a:t>
            </a:r>
          </a:p>
          <a:p>
            <a:pPr lvl="1"/>
            <a:r>
              <a:rPr lang="en-US" sz="2000" cap="none" dirty="0"/>
              <a:t>Endometriosis, uterine fibroids, ovarian cysts</a:t>
            </a:r>
          </a:p>
        </p:txBody>
      </p:sp>
    </p:spTree>
    <p:extLst>
      <p:ext uri="{BB962C8B-B14F-4D97-AF65-F5344CB8AC3E}">
        <p14:creationId xmlns:p14="http://schemas.microsoft.com/office/powerpoint/2010/main" val="238728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Assessment of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Physiology</a:t>
            </a:r>
          </a:p>
          <a:p>
            <a:pPr lvl="1"/>
            <a:r>
              <a:rPr lang="en-US" sz="2000" cap="none" dirty="0"/>
              <a:t>Erectile dysfunction</a:t>
            </a:r>
          </a:p>
          <a:p>
            <a:pPr lvl="1"/>
            <a:r>
              <a:rPr lang="en-US" sz="2000" cap="none" dirty="0"/>
              <a:t>Premature ejaculation</a:t>
            </a:r>
          </a:p>
          <a:p>
            <a:pPr lvl="1"/>
            <a:r>
              <a:rPr lang="en-US" sz="2000" cap="none" dirty="0"/>
              <a:t>Delayed or inhibited ejaculation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8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Assessment of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Infection: </a:t>
            </a:r>
          </a:p>
          <a:p>
            <a:pPr lvl="1"/>
            <a:r>
              <a:rPr lang="en-US" sz="2000" cap="none" dirty="0"/>
              <a:t>Bacterial Vaginitis</a:t>
            </a:r>
          </a:p>
          <a:p>
            <a:pPr lvl="1"/>
            <a:r>
              <a:rPr lang="en-US" sz="2000" cap="none" dirty="0"/>
              <a:t>Candida </a:t>
            </a:r>
            <a:r>
              <a:rPr lang="en-US" sz="2000" cap="none" dirty="0" err="1"/>
              <a:t>Vulvovaginitis</a:t>
            </a:r>
            <a:r>
              <a:rPr lang="en-US" sz="2000" cap="none" dirty="0"/>
              <a:t> </a:t>
            </a:r>
          </a:p>
          <a:p>
            <a:pPr lvl="1"/>
            <a:r>
              <a:rPr lang="en-US" sz="2000" cap="none" dirty="0"/>
              <a:t>STD</a:t>
            </a:r>
          </a:p>
          <a:p>
            <a:pPr lvl="1"/>
            <a:r>
              <a:rPr lang="en-US" sz="2000" cap="none" dirty="0"/>
              <a:t>UTI </a:t>
            </a:r>
          </a:p>
          <a:p>
            <a:pPr lvl="1"/>
            <a:r>
              <a:rPr lang="en-US" sz="2000" cap="none" dirty="0"/>
              <a:t>Dermatology- lichen sclerosis, lichen planus, dermatitis, eczema, psoriasis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6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Assessment of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dirty="0"/>
              <a:t>Hormones, Psychology, Emotion, Education, and Medication:</a:t>
            </a:r>
          </a:p>
          <a:p>
            <a:pPr lvl="1"/>
            <a:r>
              <a:rPr lang="en-US" sz="2000" cap="none" dirty="0"/>
              <a:t>Low desire, poor arousal, anorgasmia</a:t>
            </a:r>
          </a:p>
          <a:p>
            <a:pPr lvl="1"/>
            <a:r>
              <a:rPr lang="en-US" sz="2000" cap="none" dirty="0"/>
              <a:t>Erectile dysfunction, Premature ejaculation</a:t>
            </a:r>
          </a:p>
          <a:p>
            <a:r>
              <a:rPr lang="en-US" cap="none" dirty="0"/>
              <a:t>Life Stage, Special Circumstances:</a:t>
            </a:r>
          </a:p>
          <a:p>
            <a:pPr lvl="1"/>
            <a:r>
              <a:rPr lang="en-US" sz="2000" cap="none" dirty="0"/>
              <a:t>Pregnancy, postpartum</a:t>
            </a:r>
          </a:p>
          <a:p>
            <a:pPr lvl="1"/>
            <a:r>
              <a:rPr lang="en-US" sz="2000" cap="none" dirty="0"/>
              <a:t>Hormonal contraception</a:t>
            </a:r>
          </a:p>
          <a:p>
            <a:pPr lvl="1"/>
            <a:r>
              <a:rPr lang="en-US" sz="2000" cap="none" dirty="0"/>
              <a:t>Menopause</a:t>
            </a:r>
          </a:p>
          <a:p>
            <a:pPr lvl="1"/>
            <a:r>
              <a:rPr lang="en-US" sz="2000" cap="none" dirty="0"/>
              <a:t>Illness</a:t>
            </a:r>
          </a:p>
          <a:p>
            <a:endParaRPr lang="en-US" cap="none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39" y="4171949"/>
            <a:ext cx="3238500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8311" y="5812792"/>
            <a:ext cx="1851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www.Wisdompills.com</a:t>
            </a:r>
          </a:p>
        </p:txBody>
      </p:sp>
    </p:spTree>
    <p:extLst>
      <p:ext uri="{BB962C8B-B14F-4D97-AF65-F5344CB8AC3E}">
        <p14:creationId xmlns:p14="http://schemas.microsoft.com/office/powerpoint/2010/main" val="3737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Treatment Of Sexual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242550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Education/ Counseling/ Therapy</a:t>
            </a:r>
          </a:p>
          <a:p>
            <a:pPr lvl="1"/>
            <a:r>
              <a:rPr lang="en-US" sz="2000" cap="none" dirty="0"/>
              <a:t>Mindfulness, sensate focus, literature, lubricants, aids, scheduling, communication</a:t>
            </a:r>
          </a:p>
          <a:p>
            <a:r>
              <a:rPr lang="en-US" cap="none" dirty="0"/>
              <a:t>Medication</a:t>
            </a:r>
          </a:p>
          <a:p>
            <a:pPr lvl="1"/>
            <a:r>
              <a:rPr lang="en-US" sz="2000" cap="none" dirty="0"/>
              <a:t>Anesthetics, </a:t>
            </a:r>
            <a:r>
              <a:rPr lang="en-US" sz="2000" cap="none" dirty="0" err="1"/>
              <a:t>osphena</a:t>
            </a:r>
            <a:r>
              <a:rPr lang="en-US" sz="2000" cap="none" dirty="0"/>
              <a:t>, hormones, SSRI’s (bupropion/ Wellbutrin, Zoloft), anxiolytics (</a:t>
            </a:r>
            <a:r>
              <a:rPr lang="en-US" sz="2000" cap="none" dirty="0" err="1"/>
              <a:t>buspirone</a:t>
            </a:r>
            <a:r>
              <a:rPr lang="en-US" sz="2000" cap="none" dirty="0"/>
              <a:t>/ </a:t>
            </a:r>
            <a:r>
              <a:rPr lang="en-US" sz="2000" cap="none" dirty="0" err="1"/>
              <a:t>BuSpar</a:t>
            </a:r>
            <a:r>
              <a:rPr lang="en-US" sz="2000" cap="none" dirty="0"/>
              <a:t>), </a:t>
            </a:r>
            <a:r>
              <a:rPr lang="en-US" sz="2000" cap="none" dirty="0" err="1"/>
              <a:t>filbanserin</a:t>
            </a:r>
            <a:r>
              <a:rPr lang="en-US" sz="2000" cap="none" dirty="0"/>
              <a:t> (</a:t>
            </a:r>
            <a:r>
              <a:rPr lang="en-US" sz="2000" cap="none" dirty="0" err="1"/>
              <a:t>Addyi</a:t>
            </a:r>
            <a:r>
              <a:rPr lang="en-US" sz="2000" cap="none" dirty="0"/>
              <a:t>), Valium suppositories </a:t>
            </a:r>
          </a:p>
          <a:p>
            <a:r>
              <a:rPr lang="en-US" sz="2200" cap="none" dirty="0"/>
              <a:t>Dilation</a:t>
            </a:r>
          </a:p>
          <a:p>
            <a:r>
              <a:rPr lang="en-US" cap="none" dirty="0"/>
              <a:t>Physical Therapy</a:t>
            </a:r>
          </a:p>
          <a:p>
            <a:r>
              <a:rPr lang="en-US" cap="none" dirty="0"/>
              <a:t>Laser, Botox</a:t>
            </a:r>
          </a:p>
          <a:p>
            <a:r>
              <a:rPr lang="en-US" cap="none" dirty="0"/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9065461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27010</TotalTime>
  <Words>821</Words>
  <Application>Microsoft Office PowerPoint</Application>
  <PresentationFormat>Widescreen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Tw Cen MT</vt:lpstr>
      <vt:lpstr>Droplet</vt:lpstr>
      <vt:lpstr>Sexual Health Assessment:  Discussing The Uncomfortable</vt:lpstr>
      <vt:lpstr>Importance Of Sexual Health Assessment In Primary Care</vt:lpstr>
      <vt:lpstr>Sexual Dysfunction And Treatment</vt:lpstr>
      <vt:lpstr>Assessment of Sexual Dysfunction</vt:lpstr>
      <vt:lpstr>Assessment of Sexual Dysfunction</vt:lpstr>
      <vt:lpstr>Assessment of Sexual Dysfunction</vt:lpstr>
      <vt:lpstr>Assessment of Sexual Dysfunction</vt:lpstr>
      <vt:lpstr>Assessment of Sexual Dysfunction</vt:lpstr>
      <vt:lpstr>Treatment Of Sexual Dysfunction</vt:lpstr>
      <vt:lpstr>Sexual Health Assessment Tools</vt:lpstr>
      <vt:lpstr>Sexual Health Assessment Tools</vt:lpstr>
      <vt:lpstr>PowerPoint Presentation</vt:lpstr>
      <vt:lpstr>PowerPoint Presentation</vt:lpstr>
      <vt:lpstr>Significance Of Sexual Health Assessment In Orthodox Jewish Population</vt:lpstr>
      <vt:lpstr>PowerPoint Presentation</vt:lpstr>
      <vt:lpstr>PowerPoint Presentation</vt:lpstr>
      <vt:lpstr>Primary Prevention</vt:lpstr>
      <vt:lpstr>PowerPoint Presentation</vt:lpstr>
      <vt:lpstr>Secondary and Tertiary Prevention</vt:lpstr>
      <vt:lpstr>Sexual Response Cycle</vt:lpstr>
      <vt:lpstr>Female Sexual Response Cycle</vt:lpstr>
      <vt:lpstr>Cultural Competence</vt:lpstr>
      <vt:lpstr>Conclusion</vt:lpstr>
      <vt:lpstr>Recommended Reading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Discussing the Uncomfortable Sexual Health Assessment</dc:title>
  <dc:creator>user</dc:creator>
  <cp:lastModifiedBy>Elisheva Rosner</cp:lastModifiedBy>
  <cp:revision>171</cp:revision>
  <dcterms:created xsi:type="dcterms:W3CDTF">2018-04-22T21:19:55Z</dcterms:created>
  <dcterms:modified xsi:type="dcterms:W3CDTF">2018-05-11T15:41:39Z</dcterms:modified>
</cp:coreProperties>
</file>