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62" r:id="rId5"/>
    <p:sldId id="263" r:id="rId6"/>
    <p:sldId id="264" r:id="rId7"/>
    <p:sldId id="266" r:id="rId8"/>
    <p:sldId id="265" r:id="rId9"/>
    <p:sldId id="267" r:id="rId10"/>
    <p:sldId id="268" r:id="rId11"/>
    <p:sldId id="269" r:id="rId12"/>
    <p:sldId id="270" r:id="rId13"/>
    <p:sldId id="271" r:id="rId14"/>
    <p:sldId id="275" r:id="rId15"/>
    <p:sldId id="276" r:id="rId16"/>
    <p:sldId id="272" r:id="rId17"/>
    <p:sldId id="273" r:id="rId18"/>
    <p:sldId id="274"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A3DC094-20C8-4749-8A09-277F63497028}" type="datetimeFigureOut">
              <a:rPr lang="en-US" smtClean="0"/>
              <a:pPr/>
              <a:t>12/24/2018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F79A2A-D8DE-4FDA-954D-4A4B061116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9A2A-D8DE-4FDA-954D-4A4B061116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A3DC094-20C8-4749-8A09-277F63497028}" type="datetimeFigureOut">
              <a:rPr lang="en-US" smtClean="0"/>
              <a:pPr/>
              <a:t>12/24/2018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8F79A2A-D8DE-4FDA-954D-4A4B061116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F79A2A-D8DE-4FDA-954D-4A4B061116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F79A2A-D8DE-4FDA-954D-4A4B061116A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A3DC094-20C8-4749-8A09-277F63497028}" type="datetimeFigureOut">
              <a:rPr lang="en-US" smtClean="0"/>
              <a:pPr/>
              <a:t>12/24/2018</a:t>
            </a:fld>
            <a:endParaRPr lang="en-US"/>
          </a:p>
        </p:txBody>
      </p:sp>
      <p:sp>
        <p:nvSpPr>
          <p:cNvPr id="10" name="Slide Number Placeholder 9"/>
          <p:cNvSpPr>
            <a:spLocks noGrp="1"/>
          </p:cNvSpPr>
          <p:nvPr>
            <p:ph type="sldNum" sz="quarter" idx="16"/>
          </p:nvPr>
        </p:nvSpPr>
        <p:spPr/>
        <p:txBody>
          <a:bodyPr rtlCol="0"/>
          <a:lstStyle/>
          <a:p>
            <a:fld id="{F8F79A2A-D8DE-4FDA-954D-4A4B061116A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3DC094-20C8-4749-8A09-277F63497028}" type="datetimeFigureOut">
              <a:rPr lang="en-US" smtClean="0"/>
              <a:pPr/>
              <a:t>12/24/2018</a:t>
            </a:fld>
            <a:endParaRPr lang="en-US"/>
          </a:p>
        </p:txBody>
      </p:sp>
      <p:sp>
        <p:nvSpPr>
          <p:cNvPr id="12" name="Slide Number Placeholder 11"/>
          <p:cNvSpPr>
            <a:spLocks noGrp="1"/>
          </p:cNvSpPr>
          <p:nvPr>
            <p:ph type="sldNum" sz="quarter" idx="16"/>
          </p:nvPr>
        </p:nvSpPr>
        <p:spPr/>
        <p:txBody>
          <a:bodyPr rtlCol="0"/>
          <a:lstStyle/>
          <a:p>
            <a:fld id="{F8F79A2A-D8DE-4FDA-954D-4A4B061116A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F79A2A-D8DE-4FDA-954D-4A4B061116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F79A2A-D8DE-4FDA-954D-4A4B061116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A3DC094-20C8-4749-8A09-277F63497028}"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F79A2A-D8DE-4FDA-954D-4A4B061116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A3DC094-20C8-4749-8A09-277F63497028}" type="datetimeFigureOut">
              <a:rPr lang="en-US" smtClean="0"/>
              <a:pPr/>
              <a:t>12/24/2018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F79A2A-D8DE-4FDA-954D-4A4B061116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A3DC094-20C8-4749-8A09-277F63497028}" type="datetimeFigureOut">
              <a:rPr lang="en-US" smtClean="0"/>
              <a:pPr/>
              <a:t>12/24/2018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F79A2A-D8DE-4FDA-954D-4A4B061116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proxy.wexler.hunter.cuny.edu/login?url=http://search.ebscohost.com/login.aspx?direct=true&amp;" TargetMode="External"/><Relationship Id="rId3" Type="http://schemas.openxmlformats.org/officeDocument/2006/relationships/hyperlink" Target="https://doi-org.proxy.wexler.hunter.cuny.edu/10.1016/S0140-6736(18)30489-6" TargetMode="External"/><Relationship Id="rId7" Type="http://schemas.openxmlformats.org/officeDocument/2006/relationships/hyperlink" Target="http://proxy.wexler.hunter.cuny.edu/login?url=http://search.ebscohost.com/login.aspx?direct" TargetMode="External"/><Relationship Id="rId2" Type="http://schemas.openxmlformats.org/officeDocument/2006/relationships/hyperlink" Target="https://doi-org.proxy.wexler.hunter.cuny.edu/10.7326/ACPJC-2018-168-12-064" TargetMode="External"/><Relationship Id="rId1" Type="http://schemas.openxmlformats.org/officeDocument/2006/relationships/slideLayout" Target="../slideLayouts/slideLayout2.xml"/><Relationship Id="rId6" Type="http://schemas.openxmlformats.org/officeDocument/2006/relationships/hyperlink" Target="https://s3.amazonaws.com/rdcms-iasp/files/production/public/Content/ContentFolders/Publications2/ClassificationofChronicPain/Introduction.pdf" TargetMode="External"/><Relationship Id="rId5" Type="http://schemas.openxmlformats.org/officeDocument/2006/relationships/hyperlink" Target="https://doi-org.proxy.wexler.hunter.cuny.edu/10.1080/00952990.2018.1461877" TargetMode="External"/><Relationship Id="rId4" Type="http://schemas.openxmlformats.org/officeDocument/2006/relationships/hyperlink" Target="https://doi-org.proxy.wexler.hunter.cuny.edu/10.2106/JBJS.17.0123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6477000" cy="4419600"/>
          </a:xfrm>
        </p:spPr>
        <p:txBody>
          <a:bodyPr>
            <a:noAutofit/>
          </a:bodyPr>
          <a:lstStyle/>
          <a:p>
            <a:r>
              <a:rPr lang="en-US" sz="4400" dirty="0" smtClean="0"/>
              <a:t>Addiction: An Ounce of Prevention is Worth a Pound of Intervention</a:t>
            </a:r>
            <a:endParaRPr lang="en-US" sz="4400" dirty="0"/>
          </a:p>
        </p:txBody>
      </p:sp>
      <p:sp>
        <p:nvSpPr>
          <p:cNvPr id="3" name="Subtitle 2"/>
          <p:cNvSpPr>
            <a:spLocks noGrp="1"/>
          </p:cNvSpPr>
          <p:nvPr>
            <p:ph type="subTitle" idx="1"/>
          </p:nvPr>
        </p:nvSpPr>
        <p:spPr/>
        <p:txBody>
          <a:bodyPr>
            <a:normAutofit fontScale="25000" lnSpcReduction="20000"/>
          </a:bodyPr>
          <a:lstStyle/>
          <a:p>
            <a:endParaRPr lang="en-US" dirty="0" smtClean="0"/>
          </a:p>
          <a:p>
            <a:endParaRPr lang="en-US" dirty="0" smtClean="0"/>
          </a:p>
          <a:p>
            <a:r>
              <a:rPr lang="en-US" sz="9600" dirty="0" smtClean="0"/>
              <a:t>Ian (Ephraim) Sherman, DNP, RN, AGPCNP-BC</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Chronic Pain Treatment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solidFill>
                  <a:schemeClr val="accent1">
                    <a:lumMod val="50000"/>
                  </a:schemeClr>
                </a:solidFill>
              </a:rPr>
              <a:t>Physical therapy</a:t>
            </a:r>
          </a:p>
          <a:p>
            <a:r>
              <a:rPr lang="en-US" dirty="0" err="1" smtClean="0">
                <a:solidFill>
                  <a:schemeClr val="accent1">
                    <a:lumMod val="50000"/>
                  </a:schemeClr>
                </a:solidFill>
              </a:rPr>
              <a:t>Gabapentin</a:t>
            </a:r>
            <a:r>
              <a:rPr lang="en-US" dirty="0" smtClean="0">
                <a:solidFill>
                  <a:schemeClr val="accent1">
                    <a:lumMod val="50000"/>
                  </a:schemeClr>
                </a:solidFill>
              </a:rPr>
              <a:t>, aiming for a daily dose of 1,200mg or higher.</a:t>
            </a:r>
          </a:p>
          <a:p>
            <a:r>
              <a:rPr lang="en-US" dirty="0" err="1" smtClean="0">
                <a:solidFill>
                  <a:schemeClr val="accent1">
                    <a:lumMod val="50000"/>
                  </a:schemeClr>
                </a:solidFill>
              </a:rPr>
              <a:t>Lyrica</a:t>
            </a:r>
            <a:r>
              <a:rPr lang="en-US" dirty="0" smtClean="0">
                <a:solidFill>
                  <a:schemeClr val="accent1">
                    <a:lumMod val="50000"/>
                  </a:schemeClr>
                </a:solidFill>
              </a:rPr>
              <a:t>, when insurance will approve it.</a:t>
            </a:r>
          </a:p>
          <a:p>
            <a:r>
              <a:rPr lang="en-US" dirty="0" smtClean="0">
                <a:solidFill>
                  <a:schemeClr val="accent1">
                    <a:lumMod val="50000"/>
                  </a:schemeClr>
                </a:solidFill>
              </a:rPr>
              <a:t>Muscle relaxers, such as </a:t>
            </a:r>
            <a:r>
              <a:rPr lang="en-US" dirty="0" err="1" smtClean="0">
                <a:solidFill>
                  <a:schemeClr val="accent1">
                    <a:lumMod val="50000"/>
                  </a:schemeClr>
                </a:solidFill>
              </a:rPr>
              <a:t>cyclobenzaprine</a:t>
            </a:r>
            <a:r>
              <a:rPr lang="en-US" dirty="0" smtClean="0">
                <a:solidFill>
                  <a:schemeClr val="accent1">
                    <a:lumMod val="50000"/>
                  </a:schemeClr>
                </a:solidFill>
              </a:rPr>
              <a:t> and </a:t>
            </a:r>
            <a:r>
              <a:rPr lang="en-US" dirty="0" err="1" smtClean="0">
                <a:solidFill>
                  <a:schemeClr val="accent1">
                    <a:lumMod val="50000"/>
                  </a:schemeClr>
                </a:solidFill>
              </a:rPr>
              <a:t>baclofen</a:t>
            </a:r>
            <a:r>
              <a:rPr lang="en-US" dirty="0" smtClean="0">
                <a:solidFill>
                  <a:schemeClr val="accent1">
                    <a:lumMod val="50000"/>
                  </a:schemeClr>
                </a:solidFill>
              </a:rPr>
              <a:t>.</a:t>
            </a:r>
          </a:p>
          <a:p>
            <a:r>
              <a:rPr lang="en-US" dirty="0" smtClean="0">
                <a:solidFill>
                  <a:schemeClr val="accent1">
                    <a:lumMod val="50000"/>
                  </a:schemeClr>
                </a:solidFill>
              </a:rPr>
              <a:t>NSAIDs, especially </a:t>
            </a:r>
            <a:r>
              <a:rPr lang="en-US" dirty="0" err="1" smtClean="0">
                <a:solidFill>
                  <a:schemeClr val="accent1">
                    <a:lumMod val="50000"/>
                  </a:schemeClr>
                </a:solidFill>
              </a:rPr>
              <a:t>meloxicam</a:t>
            </a:r>
            <a:r>
              <a:rPr lang="en-US" dirty="0" smtClean="0">
                <a:solidFill>
                  <a:schemeClr val="accent1">
                    <a:lumMod val="50000"/>
                  </a:schemeClr>
                </a:solidFill>
              </a:rPr>
              <a:t> and </a:t>
            </a:r>
            <a:r>
              <a:rPr lang="en-US" dirty="0" err="1" smtClean="0">
                <a:solidFill>
                  <a:schemeClr val="accent1">
                    <a:lumMod val="50000"/>
                  </a:schemeClr>
                </a:solidFill>
              </a:rPr>
              <a:t>diclofenac</a:t>
            </a:r>
            <a:r>
              <a:rPr lang="en-US" dirty="0" smtClean="0">
                <a:solidFill>
                  <a:schemeClr val="accent1">
                    <a:lumMod val="50000"/>
                  </a:schemeClr>
                </a:solidFill>
              </a:rPr>
              <a:t>.</a:t>
            </a:r>
          </a:p>
          <a:p>
            <a:r>
              <a:rPr lang="en-US" dirty="0" smtClean="0">
                <a:solidFill>
                  <a:schemeClr val="accent1">
                    <a:lumMod val="50000"/>
                  </a:schemeClr>
                </a:solidFill>
              </a:rPr>
              <a:t>Topical gels and creams</a:t>
            </a:r>
            <a:r>
              <a:rPr lang="en-US" dirty="0" smtClean="0">
                <a:solidFill>
                  <a:schemeClr val="accent1">
                    <a:lumMod val="50000"/>
                  </a:schemeClr>
                </a:solidFill>
              </a:rPr>
              <a:t>.</a:t>
            </a:r>
            <a:endParaRPr lang="en-US" dirty="0" smtClean="0">
              <a:solidFill>
                <a:schemeClr val="accent1">
                  <a:lumMod val="50000"/>
                </a:schemeClr>
              </a:solidFill>
            </a:endParaRPr>
          </a:p>
          <a:p>
            <a:r>
              <a:rPr lang="en-US" dirty="0" smtClean="0">
                <a:solidFill>
                  <a:schemeClr val="accent1">
                    <a:lumMod val="50000"/>
                  </a:schemeClr>
                </a:solidFill>
              </a:rPr>
              <a:t>Good old fashioned acetaminophen. </a:t>
            </a:r>
          </a:p>
          <a:p>
            <a:r>
              <a:rPr lang="en-US" dirty="0" smtClean="0">
                <a:solidFill>
                  <a:schemeClr val="accent1">
                    <a:lumMod val="50000"/>
                  </a:schemeClr>
                </a:solidFill>
              </a:rPr>
              <a:t>SNRIs and TCAs (</a:t>
            </a:r>
            <a:r>
              <a:rPr lang="en-US" dirty="0" err="1" smtClean="0">
                <a:solidFill>
                  <a:schemeClr val="accent1">
                    <a:lumMod val="50000"/>
                  </a:schemeClr>
                </a:solidFill>
              </a:rPr>
              <a:t>duloxetine</a:t>
            </a:r>
            <a:r>
              <a:rPr lang="en-US" dirty="0" smtClean="0">
                <a:solidFill>
                  <a:schemeClr val="accent1">
                    <a:lumMod val="50000"/>
                  </a:schemeClr>
                </a:solidFill>
              </a:rPr>
              <a:t> and </a:t>
            </a:r>
            <a:r>
              <a:rPr lang="en-US" dirty="0" err="1" smtClean="0">
                <a:solidFill>
                  <a:schemeClr val="accent1">
                    <a:lumMod val="50000"/>
                  </a:schemeClr>
                </a:solidFill>
              </a:rPr>
              <a:t>nortriptyline</a:t>
            </a:r>
            <a:r>
              <a:rPr lang="en-US" dirty="0" smtClean="0">
                <a:solidFill>
                  <a:schemeClr val="accent1">
                    <a:lumMod val="50000"/>
                  </a:schemeClr>
                </a:solidFill>
              </a:rPr>
              <a:t>)</a:t>
            </a:r>
            <a:endParaRPr lang="en-US" dirty="0" smtClean="0">
              <a:solidFill>
                <a:schemeClr val="accent1">
                  <a:lumMod val="50000"/>
                </a:schemeClr>
              </a:solidFill>
            </a:endParaRPr>
          </a:p>
          <a:p>
            <a:pPr algn="ctr">
              <a:buNone/>
            </a:pPr>
            <a:r>
              <a:rPr lang="en-US" dirty="0" smtClean="0">
                <a:solidFill>
                  <a:schemeClr val="accent1">
                    <a:lumMod val="50000"/>
                  </a:schemeClr>
                </a:solidFill>
              </a:rPr>
              <a:t>  </a:t>
            </a:r>
            <a:r>
              <a:rPr lang="en-US" dirty="0" smtClean="0">
                <a:solidFill>
                  <a:srgbClr val="7030A0"/>
                </a:solidFill>
              </a:rPr>
              <a:t>But the most effective treatments overall?</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and Mindfulness</a:t>
            </a:r>
            <a:endParaRPr lang="en-US" dirty="0"/>
          </a:p>
        </p:txBody>
      </p:sp>
      <p:sp>
        <p:nvSpPr>
          <p:cNvPr id="3" name="Content Placeholder 2"/>
          <p:cNvSpPr>
            <a:spLocks noGrp="1"/>
          </p:cNvSpPr>
          <p:nvPr>
            <p:ph sz="quarter"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300" b="1" dirty="0" smtClean="0">
                <a:solidFill>
                  <a:srgbClr val="7030A0"/>
                </a:solidFill>
              </a:rPr>
              <a:t>“There is strong evidence for short-term effectiveness and moderate-quality evidence for long-term effectiveness of yoga in the treatment of chronic low back pain (Will, Bury, &amp; Miller, 2018).”</a:t>
            </a:r>
            <a:endParaRPr lang="en-US" sz="3300" b="1" dirty="0">
              <a:solidFill>
                <a:srgbClr val="7030A0"/>
              </a:solidFill>
            </a:endParaRPr>
          </a:p>
        </p:txBody>
      </p:sp>
      <p:pic>
        <p:nvPicPr>
          <p:cNvPr id="4" name="Picture 3" descr="yoga.png"/>
          <p:cNvPicPr>
            <a:picLocks noChangeAspect="1"/>
          </p:cNvPicPr>
          <p:nvPr/>
        </p:nvPicPr>
        <p:blipFill>
          <a:blip r:embed="rId2" cstate="print"/>
          <a:stretch>
            <a:fillRect/>
          </a:stretch>
        </p:blipFill>
        <p:spPr>
          <a:xfrm>
            <a:off x="762000" y="1600200"/>
            <a:ext cx="2735354" cy="2748216"/>
          </a:xfrm>
          <a:prstGeom prst="rect">
            <a:avLst/>
          </a:prstGeom>
        </p:spPr>
      </p:pic>
      <p:pic>
        <p:nvPicPr>
          <p:cNvPr id="5" name="Picture 4" descr="MindfulnessLogo.png"/>
          <p:cNvPicPr>
            <a:picLocks noChangeAspect="1"/>
          </p:cNvPicPr>
          <p:nvPr/>
        </p:nvPicPr>
        <p:blipFill>
          <a:blip r:embed="rId3" cstate="print"/>
          <a:stretch>
            <a:fillRect/>
          </a:stretch>
        </p:blipFill>
        <p:spPr>
          <a:xfrm>
            <a:off x="4038600" y="1600200"/>
            <a:ext cx="4715351" cy="25064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Cancer, even in recovery phase if radiation and/or chemotherapy have caused neuropathy.</a:t>
            </a:r>
          </a:p>
          <a:p>
            <a:r>
              <a:rPr lang="en-US" dirty="0" smtClean="0"/>
              <a:t>Post-</a:t>
            </a:r>
            <a:r>
              <a:rPr lang="en-US" dirty="0" err="1" smtClean="0"/>
              <a:t>Laminectomy</a:t>
            </a:r>
            <a:r>
              <a:rPr lang="en-US" dirty="0" smtClean="0"/>
              <a:t> Syndrome</a:t>
            </a:r>
          </a:p>
          <a:p>
            <a:r>
              <a:rPr lang="en-US" dirty="0" smtClean="0"/>
              <a:t>Neuropathy related to HIV</a:t>
            </a:r>
          </a:p>
          <a:p>
            <a:r>
              <a:rPr lang="en-US" dirty="0" smtClean="0"/>
              <a:t>Chronic Regional Pain Syndrome</a:t>
            </a:r>
          </a:p>
          <a:p>
            <a:r>
              <a:rPr lang="en-US" dirty="0" smtClean="0"/>
              <a:t>Phantom limb pain</a:t>
            </a:r>
          </a:p>
          <a:p>
            <a:r>
              <a:rPr lang="en-US" dirty="0" smtClean="0"/>
              <a:t>Post </a:t>
            </a:r>
            <a:r>
              <a:rPr lang="en-US" dirty="0" err="1" smtClean="0"/>
              <a:t>thoracotomy</a:t>
            </a:r>
            <a:r>
              <a:rPr lang="en-US" dirty="0" smtClean="0"/>
              <a:t> pain</a:t>
            </a:r>
          </a:p>
          <a:p>
            <a:r>
              <a:rPr lang="en-US" dirty="0" smtClean="0"/>
              <a:t>Rheumatoid arthritis, if other treatments have failed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a:t>
            </a:r>
            <a:r>
              <a:rPr lang="en-US" dirty="0" smtClean="0"/>
              <a:t> Use Disorder</a:t>
            </a:r>
            <a:endParaRPr lang="en-US" dirty="0"/>
          </a:p>
        </p:txBody>
      </p:sp>
      <p:sp>
        <p:nvSpPr>
          <p:cNvPr id="3" name="Content Placeholder 2"/>
          <p:cNvSpPr>
            <a:spLocks noGrp="1"/>
          </p:cNvSpPr>
          <p:nvPr>
            <p:ph sz="quarter" idx="1"/>
          </p:nvPr>
        </p:nvSpPr>
        <p:spPr/>
        <p:txBody>
          <a:bodyPr/>
          <a:lstStyle/>
          <a:p>
            <a:r>
              <a:rPr lang="en-US" dirty="0" smtClean="0"/>
              <a:t>It’s a spectrum, with differing levels of severity.</a:t>
            </a:r>
          </a:p>
          <a:p>
            <a:r>
              <a:rPr lang="en-US" dirty="0" smtClean="0"/>
              <a:t>Exact criteria for diagnosis vary (DSM 5 </a:t>
            </a:r>
            <a:r>
              <a:rPr lang="en-US" dirty="0" err="1" smtClean="0"/>
              <a:t>vs</a:t>
            </a:r>
            <a:r>
              <a:rPr lang="en-US" dirty="0" smtClean="0"/>
              <a:t> ASAM and others), but the essential features are the same.</a:t>
            </a:r>
          </a:p>
          <a:p>
            <a:r>
              <a:rPr lang="en-US" dirty="0" smtClean="0"/>
              <a:t>Addiction </a:t>
            </a:r>
            <a:r>
              <a:rPr lang="en-US" dirty="0" err="1" smtClean="0"/>
              <a:t>vs</a:t>
            </a:r>
            <a:r>
              <a:rPr lang="en-US" dirty="0" smtClean="0"/>
              <a:t> physical dependence.</a:t>
            </a:r>
            <a:endParaRPr lang="en-US" dirty="0"/>
          </a:p>
        </p:txBody>
      </p:sp>
      <p:pic>
        <p:nvPicPr>
          <p:cNvPr id="4" name="Picture 3" descr="pill on back.png"/>
          <p:cNvPicPr>
            <a:picLocks noChangeAspect="1"/>
          </p:cNvPicPr>
          <p:nvPr/>
        </p:nvPicPr>
        <p:blipFill>
          <a:blip r:embed="rId2" cstate="print"/>
          <a:stretch>
            <a:fillRect/>
          </a:stretch>
        </p:blipFill>
        <p:spPr>
          <a:xfrm>
            <a:off x="5715000" y="4114800"/>
            <a:ext cx="2257425" cy="2271106"/>
          </a:xfrm>
          <a:prstGeom prst="rect">
            <a:avLst/>
          </a:prstGeom>
        </p:spPr>
      </p:pic>
      <p:pic>
        <p:nvPicPr>
          <p:cNvPr id="5" name="Picture 4" descr="cdc addiction.jpg"/>
          <p:cNvPicPr>
            <a:picLocks noChangeAspect="1"/>
          </p:cNvPicPr>
          <p:nvPr/>
        </p:nvPicPr>
        <p:blipFill>
          <a:blip r:embed="rId3" cstate="print"/>
          <a:stretch>
            <a:fillRect/>
          </a:stretch>
        </p:blipFill>
        <p:spPr>
          <a:xfrm>
            <a:off x="914400" y="4267200"/>
            <a:ext cx="2362200" cy="2362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Opioids</a:t>
            </a:r>
            <a:r>
              <a:rPr lang="en-US" dirty="0" smtClean="0"/>
              <a:t> in Pregnancy</a:t>
            </a:r>
            <a:endParaRPr lang="en-US" dirty="0"/>
          </a:p>
        </p:txBody>
      </p:sp>
      <p:sp>
        <p:nvSpPr>
          <p:cNvPr id="3" name="Content Placeholder 2"/>
          <p:cNvSpPr>
            <a:spLocks noGrp="1"/>
          </p:cNvSpPr>
          <p:nvPr>
            <p:ph sz="quarter" idx="1"/>
          </p:nvPr>
        </p:nvSpPr>
        <p:spPr/>
        <p:txBody>
          <a:bodyPr/>
          <a:lstStyle/>
          <a:p>
            <a:r>
              <a:rPr lang="en-US" dirty="0" smtClean="0"/>
              <a:t>This is a topic that both healthcare providers and child safety workers are often significantly misinformed about!!!</a:t>
            </a:r>
          </a:p>
        </p:txBody>
      </p:sp>
      <p:pic>
        <p:nvPicPr>
          <p:cNvPr id="4" name="Picture 3" descr="pregnancy.jpg"/>
          <p:cNvPicPr>
            <a:picLocks noChangeAspect="1"/>
          </p:cNvPicPr>
          <p:nvPr/>
        </p:nvPicPr>
        <p:blipFill>
          <a:blip r:embed="rId2" cstate="print"/>
          <a:stretch>
            <a:fillRect/>
          </a:stretch>
        </p:blipFill>
        <p:spPr>
          <a:xfrm>
            <a:off x="2057400" y="3429000"/>
            <a:ext cx="5257800" cy="23563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Opioids</a:t>
            </a:r>
            <a:r>
              <a:rPr lang="en-US" dirty="0" smtClean="0"/>
              <a:t> in Pregnancy</a:t>
            </a:r>
            <a:endParaRPr lang="en-US" dirty="0"/>
          </a:p>
        </p:txBody>
      </p:sp>
      <p:sp>
        <p:nvSpPr>
          <p:cNvPr id="3" name="Content Placeholder 2"/>
          <p:cNvSpPr>
            <a:spLocks noGrp="1"/>
          </p:cNvSpPr>
          <p:nvPr>
            <p:ph sz="quarter" idx="1"/>
          </p:nvPr>
        </p:nvSpPr>
        <p:spPr/>
        <p:txBody>
          <a:bodyPr/>
          <a:lstStyle/>
          <a:p>
            <a:r>
              <a:rPr lang="en-US" dirty="0" smtClean="0"/>
              <a:t>Intrauterine fetal withdrawal is VASTLY more dangerous than NAS </a:t>
            </a:r>
            <a:endParaRPr lang="en-US" dirty="0" smtClean="0"/>
          </a:p>
          <a:p>
            <a:r>
              <a:rPr lang="en-US" dirty="0" smtClean="0"/>
              <a:t>The American College of Obstetricians and </a:t>
            </a:r>
            <a:r>
              <a:rPr lang="en-US" dirty="0" smtClean="0"/>
              <a:t>Gynecologists </a:t>
            </a:r>
            <a:r>
              <a:rPr lang="en-US" dirty="0" err="1" smtClean="0"/>
              <a:t>endore</a:t>
            </a:r>
            <a:r>
              <a:rPr lang="en-US" dirty="0" smtClean="0"/>
              <a:t> </a:t>
            </a:r>
            <a:r>
              <a:rPr lang="en-US" dirty="0" err="1" smtClean="0"/>
              <a:t>opioid</a:t>
            </a:r>
            <a:r>
              <a:rPr lang="en-US" dirty="0" smtClean="0"/>
              <a:t> agonist therapy for women with </a:t>
            </a:r>
            <a:r>
              <a:rPr lang="en-US" dirty="0" err="1" smtClean="0"/>
              <a:t>opioid</a:t>
            </a:r>
            <a:r>
              <a:rPr lang="en-US" dirty="0" smtClean="0"/>
              <a:t> use disorders </a:t>
            </a:r>
            <a:r>
              <a:rPr lang="en-US" dirty="0" smtClean="0"/>
              <a:t>(</a:t>
            </a:r>
            <a:r>
              <a:rPr lang="en-US" dirty="0" smtClean="0"/>
              <a:t>Carlson, 2018</a:t>
            </a:r>
            <a:r>
              <a:rPr lang="en-US" dirty="0" smtClean="0"/>
              <a:t>).</a:t>
            </a:r>
            <a:endParaRPr lang="en-US" dirty="0" smtClean="0"/>
          </a:p>
          <a:p>
            <a:endParaRPr lang="en-US" dirty="0"/>
          </a:p>
        </p:txBody>
      </p:sp>
      <p:pic>
        <p:nvPicPr>
          <p:cNvPr id="4" name="Picture 3" descr="pregnancy2.jpg"/>
          <p:cNvPicPr>
            <a:picLocks noChangeAspect="1"/>
          </p:cNvPicPr>
          <p:nvPr/>
        </p:nvPicPr>
        <p:blipFill>
          <a:blip r:embed="rId2" cstate="print"/>
          <a:stretch>
            <a:fillRect/>
          </a:stretch>
        </p:blipFill>
        <p:spPr>
          <a:xfrm>
            <a:off x="3886200" y="4267200"/>
            <a:ext cx="1506989" cy="21756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Agonist and Antagonist Therapy</a:t>
            </a:r>
            <a:endParaRPr lang="en-US" dirty="0"/>
          </a:p>
        </p:txBody>
      </p:sp>
      <p:sp>
        <p:nvSpPr>
          <p:cNvPr id="3" name="Content Placeholder 2"/>
          <p:cNvSpPr>
            <a:spLocks noGrp="1"/>
          </p:cNvSpPr>
          <p:nvPr>
            <p:ph sz="quarter" idx="1"/>
          </p:nvPr>
        </p:nvSpPr>
        <p:spPr/>
        <p:txBody>
          <a:bodyPr/>
          <a:lstStyle/>
          <a:p>
            <a:r>
              <a:rPr lang="en-US" dirty="0" err="1" smtClean="0"/>
              <a:t>Opioid</a:t>
            </a:r>
            <a:r>
              <a:rPr lang="en-US" dirty="0" smtClean="0"/>
              <a:t> Agonists</a:t>
            </a:r>
          </a:p>
          <a:p>
            <a:pPr lvl="1"/>
            <a:r>
              <a:rPr lang="en-US" dirty="0" smtClean="0"/>
              <a:t>Methadone</a:t>
            </a:r>
          </a:p>
          <a:p>
            <a:pPr lvl="1"/>
            <a:r>
              <a:rPr lang="en-US" dirty="0" err="1" smtClean="0"/>
              <a:t>Buprenorphine</a:t>
            </a:r>
            <a:endParaRPr lang="en-US" dirty="0" smtClean="0"/>
          </a:p>
          <a:p>
            <a:r>
              <a:rPr lang="en-US" dirty="0" err="1" smtClean="0"/>
              <a:t>Opioid</a:t>
            </a:r>
            <a:r>
              <a:rPr lang="en-US" dirty="0" smtClean="0"/>
              <a:t> Antagonists</a:t>
            </a:r>
          </a:p>
          <a:p>
            <a:pPr lvl="1"/>
            <a:r>
              <a:rPr lang="en-US" dirty="0" err="1" smtClean="0"/>
              <a:t>Naloxone</a:t>
            </a:r>
            <a:endParaRPr lang="en-US" dirty="0" smtClean="0"/>
          </a:p>
          <a:p>
            <a:pPr lvl="1"/>
            <a:r>
              <a:rPr lang="en-US" dirty="0" err="1" smtClean="0"/>
              <a:t>Naltrexone</a:t>
            </a:r>
            <a:endParaRPr lang="en-US" dirty="0" smtClean="0"/>
          </a:p>
          <a:p>
            <a:pPr lvl="1"/>
            <a:endParaRPr lang="en-US" dirty="0" smtClean="0"/>
          </a:p>
          <a:p>
            <a:pPr lvl="1"/>
            <a:endParaRPr lang="en-US" dirty="0" smtClean="0"/>
          </a:p>
        </p:txBody>
      </p:sp>
      <p:pic>
        <p:nvPicPr>
          <p:cNvPr id="4" name="Picture 3" descr="analgesia.jpg"/>
          <p:cNvPicPr>
            <a:picLocks noChangeAspect="1"/>
          </p:cNvPicPr>
          <p:nvPr/>
        </p:nvPicPr>
        <p:blipFill>
          <a:blip r:embed="rId2" cstate="print"/>
          <a:stretch>
            <a:fillRect/>
          </a:stretch>
        </p:blipFill>
        <p:spPr>
          <a:xfrm>
            <a:off x="4495800" y="3276600"/>
            <a:ext cx="3952875" cy="29677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Buprenorphine</a:t>
            </a:r>
            <a:r>
              <a:rPr lang="en-US" dirty="0" smtClean="0"/>
              <a:t>/</a:t>
            </a:r>
            <a:r>
              <a:rPr lang="en-US" dirty="0" err="1" smtClean="0"/>
              <a:t>Naloxone</a:t>
            </a:r>
            <a:endParaRPr lang="en-US" dirty="0"/>
          </a:p>
        </p:txBody>
      </p:sp>
      <p:sp>
        <p:nvSpPr>
          <p:cNvPr id="3" name="Content Placeholder 2"/>
          <p:cNvSpPr>
            <a:spLocks noGrp="1"/>
          </p:cNvSpPr>
          <p:nvPr>
            <p:ph sz="quarter" idx="1"/>
          </p:nvPr>
        </p:nvSpPr>
        <p:spPr/>
        <p:txBody>
          <a:bodyPr/>
          <a:lstStyle/>
          <a:p>
            <a:r>
              <a:rPr lang="en-US" dirty="0" err="1" smtClean="0"/>
              <a:t>Buprenorphine</a:t>
            </a:r>
            <a:r>
              <a:rPr lang="en-US" dirty="0" smtClean="0"/>
              <a:t> as partial agonist.</a:t>
            </a:r>
          </a:p>
          <a:p>
            <a:r>
              <a:rPr lang="en-US" dirty="0" smtClean="0"/>
              <a:t>Presence of </a:t>
            </a:r>
            <a:r>
              <a:rPr lang="en-US" dirty="0" err="1" smtClean="0"/>
              <a:t>naloxone</a:t>
            </a:r>
            <a:r>
              <a:rPr lang="en-US" dirty="0" smtClean="0"/>
              <a:t> in oral and </a:t>
            </a:r>
            <a:r>
              <a:rPr lang="en-US" dirty="0" err="1" smtClean="0"/>
              <a:t>buccal</a:t>
            </a:r>
            <a:r>
              <a:rPr lang="en-US" smtClean="0"/>
              <a:t> formulations.</a:t>
            </a:r>
            <a:endParaRPr lang="en-US" dirty="0"/>
          </a:p>
        </p:txBody>
      </p:sp>
      <p:pic>
        <p:nvPicPr>
          <p:cNvPr id="4" name="Picture 3" descr="partial-agonist.png"/>
          <p:cNvPicPr>
            <a:picLocks noChangeAspect="1"/>
          </p:cNvPicPr>
          <p:nvPr/>
        </p:nvPicPr>
        <p:blipFill>
          <a:blip r:embed="rId2" cstate="print"/>
          <a:stretch>
            <a:fillRect/>
          </a:stretch>
        </p:blipFill>
        <p:spPr>
          <a:xfrm>
            <a:off x="3505200" y="3124200"/>
            <a:ext cx="4210050" cy="2952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Buprenorphine</a:t>
            </a:r>
            <a:r>
              <a:rPr lang="en-US" dirty="0" smtClean="0"/>
              <a:t>/</a:t>
            </a:r>
            <a:r>
              <a:rPr lang="en-US" dirty="0" err="1" smtClean="0"/>
              <a:t>Naloxone</a:t>
            </a:r>
            <a:endParaRPr lang="en-US" dirty="0"/>
          </a:p>
        </p:txBody>
      </p:sp>
      <p:sp>
        <p:nvSpPr>
          <p:cNvPr id="3" name="Content Placeholder 2"/>
          <p:cNvSpPr>
            <a:spLocks noGrp="1"/>
          </p:cNvSpPr>
          <p:nvPr>
            <p:ph sz="quarter" idx="1"/>
          </p:nvPr>
        </p:nvSpPr>
        <p:spPr/>
        <p:txBody>
          <a:bodyPr/>
          <a:lstStyle/>
          <a:p>
            <a:r>
              <a:rPr lang="en-US" dirty="0" smtClean="0"/>
              <a:t>Co-administration of benzodiazepines.</a:t>
            </a:r>
          </a:p>
          <a:p>
            <a:r>
              <a:rPr lang="en-US" dirty="0" smtClean="0"/>
              <a:t>Pushback from Narcotics Anonymous and others.</a:t>
            </a:r>
          </a:p>
          <a:p>
            <a:r>
              <a:rPr lang="en-US" dirty="0" smtClean="0"/>
              <a:t>This something that NPs can be on the cutting edge of in terms of positive change.</a:t>
            </a:r>
          </a:p>
          <a:p>
            <a:endParaRPr lang="en-US" dirty="0"/>
          </a:p>
        </p:txBody>
      </p:sp>
      <p:pic>
        <p:nvPicPr>
          <p:cNvPr id="4" name="Picture 3" descr="asam.png"/>
          <p:cNvPicPr>
            <a:picLocks noChangeAspect="1"/>
          </p:cNvPicPr>
          <p:nvPr/>
        </p:nvPicPr>
        <p:blipFill>
          <a:blip r:embed="rId2" cstate="print"/>
          <a:stretch>
            <a:fillRect/>
          </a:stretch>
        </p:blipFill>
        <p:spPr>
          <a:xfrm>
            <a:off x="990600" y="4495800"/>
            <a:ext cx="7193692"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lnSpcReduction="10000"/>
          </a:bodyPr>
          <a:lstStyle/>
          <a:p>
            <a:pPr fontAlgn="b"/>
            <a:r>
              <a:rPr lang="en-US" sz="1100" dirty="0" err="1" smtClean="0"/>
              <a:t>Budenholzer</a:t>
            </a:r>
            <a:r>
              <a:rPr lang="en-US" sz="1100" dirty="0" smtClean="0"/>
              <a:t>, B. (2018). </a:t>
            </a:r>
            <a:r>
              <a:rPr lang="en-US" sz="1100" dirty="0" err="1" smtClean="0"/>
              <a:t>Nonopioids</a:t>
            </a:r>
            <a:r>
              <a:rPr lang="en-US" sz="1100" dirty="0" smtClean="0"/>
              <a:t> and </a:t>
            </a:r>
            <a:r>
              <a:rPr lang="en-US" sz="1100" dirty="0" err="1" smtClean="0"/>
              <a:t>opioids</a:t>
            </a:r>
            <a:r>
              <a:rPr lang="en-US" sz="1100" dirty="0" smtClean="0"/>
              <a:t> gave similar relief for back pain or osteoarthritis but </a:t>
            </a:r>
            <a:r>
              <a:rPr lang="en-US" sz="1100" dirty="0" err="1" smtClean="0"/>
              <a:t>nonopioids</a:t>
            </a:r>
            <a:r>
              <a:rPr lang="en-US" sz="1100" dirty="0" smtClean="0"/>
              <a:t> had fewer adverse effects. </a:t>
            </a:r>
            <a:r>
              <a:rPr lang="en-US" sz="1100" i="1" dirty="0" smtClean="0"/>
              <a:t>Annals of Internal Medicine</a:t>
            </a:r>
            <a:r>
              <a:rPr lang="en-US" sz="1100" dirty="0" smtClean="0"/>
              <a:t>, </a:t>
            </a:r>
            <a:r>
              <a:rPr lang="en-US" sz="1100" i="1" dirty="0" smtClean="0"/>
              <a:t>168</a:t>
            </a:r>
            <a:r>
              <a:rPr lang="en-US" sz="1100" dirty="0" smtClean="0"/>
              <a:t>(12), JC64. </a:t>
            </a:r>
            <a:r>
              <a:rPr lang="en-US" sz="1100" dirty="0" smtClean="0">
                <a:hlinkClick r:id="rId2"/>
              </a:rPr>
              <a:t>https://</a:t>
            </a:r>
            <a:r>
              <a:rPr lang="en-US" sz="1100" dirty="0" smtClean="0">
                <a:hlinkClick r:id="rId2"/>
              </a:rPr>
              <a:t>doi-org.proxy.wexler.hunter.cuny.edu/10.7326/ACPJC-2018-168-12-064</a:t>
            </a:r>
            <a:endParaRPr lang="en-US" sz="1100" dirty="0" smtClean="0"/>
          </a:p>
          <a:p>
            <a:pPr fontAlgn="b"/>
            <a:r>
              <a:rPr lang="en-US" sz="1100" dirty="0" smtClean="0"/>
              <a:t>Carlson, N. S. (2018). Current Resources for Evidence‐Based Practice, September/October 2018. </a:t>
            </a:r>
            <a:r>
              <a:rPr lang="en-US" sz="1100" i="1" dirty="0" smtClean="0"/>
              <a:t>Journal of Midwifery &amp; Women’s Health</a:t>
            </a:r>
            <a:r>
              <a:rPr lang="en-US" sz="1100" dirty="0" smtClean="0"/>
              <a:t>, </a:t>
            </a:r>
            <a:r>
              <a:rPr lang="en-US" sz="1100" i="1" dirty="0" smtClean="0"/>
              <a:t>63</a:t>
            </a:r>
            <a:r>
              <a:rPr lang="en-US" sz="1100" dirty="0" smtClean="0"/>
              <a:t>(5), 616–622. https://</a:t>
            </a:r>
            <a:r>
              <a:rPr lang="en-US" sz="1100" dirty="0" smtClean="0"/>
              <a:t>doi-org.proxy.wexler.hunter.cuny.edu/10.1111/jmwh.12895</a:t>
            </a:r>
            <a:endParaRPr lang="en-US" sz="1100" dirty="0" smtClean="0"/>
          </a:p>
          <a:p>
            <a:pPr fontAlgn="b"/>
            <a:r>
              <a:rPr lang="en-US" sz="1100" dirty="0" smtClean="0"/>
              <a:t>Foster, N. E., </a:t>
            </a:r>
            <a:r>
              <a:rPr lang="en-US" sz="1100" dirty="0" err="1" smtClean="0"/>
              <a:t>Anema</a:t>
            </a:r>
            <a:r>
              <a:rPr lang="en-US" sz="1100" dirty="0" smtClean="0"/>
              <a:t>, J. R., </a:t>
            </a:r>
            <a:r>
              <a:rPr lang="en-US" sz="1100" dirty="0" err="1" smtClean="0"/>
              <a:t>Cherkin</a:t>
            </a:r>
            <a:r>
              <a:rPr lang="en-US" sz="1100" dirty="0" smtClean="0"/>
              <a:t>, D., Chou, R., Cohen, S. P., Gross, D. P., … Maher, C. G. (2018). Prevention and treatment of low back pain: evidence, challenges, and promising directions. </a:t>
            </a:r>
            <a:r>
              <a:rPr lang="en-US" sz="1100" i="1" dirty="0" smtClean="0"/>
              <a:t>Lancet</a:t>
            </a:r>
            <a:r>
              <a:rPr lang="en-US" sz="1100" dirty="0" smtClean="0"/>
              <a:t>, </a:t>
            </a:r>
            <a:r>
              <a:rPr lang="en-US" sz="1100" i="1" dirty="0" smtClean="0"/>
              <a:t>391 North American Edition</a:t>
            </a:r>
            <a:r>
              <a:rPr lang="en-US" sz="1100" dirty="0" smtClean="0"/>
              <a:t>(10137), 2368–2383. </a:t>
            </a:r>
            <a:r>
              <a:rPr lang="en-US" sz="1100" dirty="0" smtClean="0">
                <a:hlinkClick r:id="rId3"/>
              </a:rPr>
              <a:t>https://doi-org.proxy.wexler.hunter.cuny.edu/10.1016/S0140-6736(18)30489-6</a:t>
            </a:r>
            <a:endParaRPr lang="en-US" sz="1100" dirty="0" smtClean="0"/>
          </a:p>
          <a:p>
            <a:pPr fontAlgn="b"/>
            <a:r>
              <a:rPr lang="en-US" sz="1100" dirty="0" err="1" smtClean="0"/>
              <a:t>Mohamadi</a:t>
            </a:r>
            <a:r>
              <a:rPr lang="en-US" sz="1100" dirty="0" smtClean="0"/>
              <a:t>, A., Chan, J. J., </a:t>
            </a:r>
            <a:r>
              <a:rPr lang="en-US" sz="1100" dirty="0" err="1" smtClean="0"/>
              <a:t>Lian</a:t>
            </a:r>
            <a:r>
              <a:rPr lang="en-US" sz="1100" dirty="0" smtClean="0"/>
              <a:t>, J., Wright, C. L., Marin, A. M., Rodriguez, E. K., … </a:t>
            </a:r>
            <a:r>
              <a:rPr lang="en-US" sz="1100" dirty="0" err="1" smtClean="0"/>
              <a:t>Nazarian</a:t>
            </a:r>
            <a:r>
              <a:rPr lang="en-US" sz="1100" dirty="0" smtClean="0"/>
              <a:t>, A. (2018). Risk Factors and Pooled Rate of Prolonged </a:t>
            </a:r>
            <a:r>
              <a:rPr lang="en-US" sz="1100" dirty="0" err="1" smtClean="0"/>
              <a:t>Opioid</a:t>
            </a:r>
            <a:r>
              <a:rPr lang="en-US" sz="1100" dirty="0" smtClean="0"/>
              <a:t> Use Following Trauma or Surgery: A Systematic Review and Meta-(Regression) Analysis. </a:t>
            </a:r>
            <a:r>
              <a:rPr lang="en-US" sz="1100" i="1" dirty="0" smtClean="0"/>
              <a:t>Journal of Bone &amp; Joint Surgery, American Volume</a:t>
            </a:r>
            <a:r>
              <a:rPr lang="en-US" sz="1100" dirty="0" smtClean="0"/>
              <a:t>, </a:t>
            </a:r>
            <a:r>
              <a:rPr lang="en-US" sz="1100" i="1" dirty="0" smtClean="0"/>
              <a:t>100</a:t>
            </a:r>
            <a:r>
              <a:rPr lang="en-US" sz="1100" dirty="0" smtClean="0"/>
              <a:t>(15), 1332–1340. </a:t>
            </a:r>
            <a:r>
              <a:rPr lang="en-US" sz="1100" dirty="0" smtClean="0">
                <a:hlinkClick r:id="rId4"/>
              </a:rPr>
              <a:t>https://doi-org.proxy.wexler.hunter.cuny.edu/10.2106/JBJS.17.01239</a:t>
            </a:r>
            <a:endParaRPr lang="en-US" sz="1100" dirty="0" smtClean="0"/>
          </a:p>
          <a:p>
            <a:pPr fontAlgn="b"/>
            <a:r>
              <a:rPr lang="en-US" sz="1100" dirty="0" err="1" smtClean="0"/>
              <a:t>Monico</a:t>
            </a:r>
            <a:r>
              <a:rPr lang="en-US" sz="1100" dirty="0" smtClean="0"/>
              <a:t>, L. B., </a:t>
            </a:r>
            <a:r>
              <a:rPr lang="en-US" sz="1100" dirty="0" err="1" smtClean="0"/>
              <a:t>Gryczynski</a:t>
            </a:r>
            <a:r>
              <a:rPr lang="en-US" sz="1100" dirty="0" smtClean="0"/>
              <a:t>, J., Schwartz, R. P., Jaffe, J. H., O’Grady, K. E., &amp; Mitchell, S. G. (2018). Treatment outcomes among a cohort of African American </a:t>
            </a:r>
            <a:r>
              <a:rPr lang="en-US" sz="1100" dirty="0" err="1" smtClean="0"/>
              <a:t>buprenorphine</a:t>
            </a:r>
            <a:r>
              <a:rPr lang="en-US" sz="1100" dirty="0" smtClean="0"/>
              <a:t> patients: Follow-up at 12 months. </a:t>
            </a:r>
            <a:r>
              <a:rPr lang="en-US" sz="1100" i="1" dirty="0" smtClean="0"/>
              <a:t>American Journal of Drug &amp; Alcohol Abuse</a:t>
            </a:r>
            <a:r>
              <a:rPr lang="en-US" sz="1100" dirty="0" smtClean="0"/>
              <a:t>, </a:t>
            </a:r>
            <a:r>
              <a:rPr lang="en-US" sz="1100" i="1" dirty="0" smtClean="0"/>
              <a:t>44</a:t>
            </a:r>
            <a:r>
              <a:rPr lang="en-US" sz="1100" dirty="0" smtClean="0"/>
              <a:t>(6), 604–610. </a:t>
            </a:r>
            <a:r>
              <a:rPr lang="en-US" sz="1100" dirty="0" smtClean="0">
                <a:hlinkClick r:id="rId5"/>
              </a:rPr>
              <a:t>https://doi-org.proxy.wexler.hunter.cuny.edu/10.1080/00952990.2018.1461877</a:t>
            </a:r>
            <a:endParaRPr lang="en-US" sz="1100" dirty="0" smtClean="0"/>
          </a:p>
          <a:p>
            <a:pPr fontAlgn="b"/>
            <a:r>
              <a:rPr lang="en-US" sz="1100" dirty="0" smtClean="0">
                <a:hlinkClick r:id="rId6"/>
              </a:rPr>
              <a:t>https://s3.amazonaws.com/rdcms-iasp/files/production/public/Content/ContentFolders/Publications2/ClassificationofChronicPain/Introduction.pdf</a:t>
            </a:r>
            <a:endParaRPr lang="en-US" sz="1100" dirty="0" smtClean="0"/>
          </a:p>
          <a:p>
            <a:r>
              <a:rPr lang="en-US" sz="1100" dirty="0" err="1" smtClean="0"/>
              <a:t>Manchikanti</a:t>
            </a:r>
            <a:r>
              <a:rPr lang="en-US" sz="1100" dirty="0" smtClean="0"/>
              <a:t>, L., </a:t>
            </a:r>
            <a:r>
              <a:rPr lang="en-US" sz="1100" dirty="0" err="1" smtClean="0"/>
              <a:t>Knezevic</a:t>
            </a:r>
            <a:r>
              <a:rPr lang="en-US" sz="1100" dirty="0" smtClean="0"/>
              <a:t>, N. N., Boswell, M. V., Kaye, A. D., &amp; Hirsch, J. A. (2016). Epidural Injections for Lumbar </a:t>
            </a:r>
            <a:r>
              <a:rPr lang="en-US" sz="1100" dirty="0" err="1" smtClean="0"/>
              <a:t>Radiculopathy</a:t>
            </a:r>
            <a:r>
              <a:rPr lang="en-US" sz="1100" dirty="0" smtClean="0"/>
              <a:t> and Spinal </a:t>
            </a:r>
            <a:r>
              <a:rPr lang="en-US" sz="1100" dirty="0" err="1" smtClean="0"/>
              <a:t>Stenosis</a:t>
            </a:r>
            <a:r>
              <a:rPr lang="en-US" sz="1100" dirty="0" smtClean="0"/>
              <a:t>: A Comparative Systematic Review and Meta-Analysis. </a:t>
            </a:r>
            <a:r>
              <a:rPr lang="en-US" sz="1100" i="1" dirty="0" smtClean="0"/>
              <a:t>Pain Physician</a:t>
            </a:r>
            <a:r>
              <a:rPr lang="en-US" sz="1100" dirty="0" smtClean="0"/>
              <a:t>, </a:t>
            </a:r>
            <a:r>
              <a:rPr lang="en-US" sz="1100" i="1" dirty="0" smtClean="0"/>
              <a:t>19</a:t>
            </a:r>
            <a:r>
              <a:rPr lang="en-US" sz="1100" dirty="0" smtClean="0"/>
              <a:t>(3), E365–E410. Retrieved from </a:t>
            </a:r>
            <a:r>
              <a:rPr lang="en-US" sz="1100" dirty="0" smtClean="0">
                <a:hlinkClick r:id="rId7"/>
              </a:rPr>
              <a:t>http://proxy.wexler.hunter.cuny.edu/login?url=http://search.ebscohost.com/login.aspx?direct</a:t>
            </a:r>
            <a:r>
              <a:rPr lang="en-US" sz="1100" dirty="0" smtClean="0"/>
              <a:t>= </a:t>
            </a:r>
            <a:r>
              <a:rPr lang="en-US" sz="1100" dirty="0" err="1" smtClean="0"/>
              <a:t>true&amp;db</a:t>
            </a:r>
            <a:r>
              <a:rPr lang="en-US" sz="1100" dirty="0" smtClean="0"/>
              <a:t>=</a:t>
            </a:r>
            <a:r>
              <a:rPr lang="en-US" sz="1100" dirty="0" err="1" smtClean="0"/>
              <a:t>ccm&amp;AN</a:t>
            </a:r>
            <a:r>
              <a:rPr lang="en-US" sz="1100" dirty="0" smtClean="0"/>
              <a:t>=114263789&amp;site=</a:t>
            </a:r>
            <a:r>
              <a:rPr lang="en-US" sz="1100" dirty="0" err="1" smtClean="0"/>
              <a:t>ehost</a:t>
            </a:r>
            <a:r>
              <a:rPr lang="en-US" sz="1100" dirty="0" smtClean="0"/>
              <a:t>-live</a:t>
            </a:r>
          </a:p>
          <a:p>
            <a:r>
              <a:rPr lang="en-US" sz="1100" dirty="0" smtClean="0"/>
              <a:t>Will, J. S., Bury, D. C., &amp; Miller, J. A. (2018). Mechanical Low Back Pain. </a:t>
            </a:r>
            <a:r>
              <a:rPr lang="en-US" sz="1100" i="1" dirty="0" smtClean="0"/>
              <a:t>American Family Physician</a:t>
            </a:r>
            <a:r>
              <a:rPr lang="en-US" sz="1100" dirty="0" smtClean="0"/>
              <a:t>, </a:t>
            </a:r>
            <a:r>
              <a:rPr lang="en-US" sz="1100" i="1" dirty="0" smtClean="0"/>
              <a:t>98</a:t>
            </a:r>
            <a:r>
              <a:rPr lang="en-US" sz="1100" dirty="0" smtClean="0"/>
              <a:t>(7), 421–428. Retrieved from </a:t>
            </a:r>
            <a:r>
              <a:rPr lang="en-US" sz="1100" dirty="0" smtClean="0">
                <a:hlinkClick r:id="rId8"/>
              </a:rPr>
              <a:t>http://proxy.wexler.hunter.cuny.edu/login?url=http://search.ebscohost.com/login.aspx?direct=true&amp;</a:t>
            </a:r>
            <a:r>
              <a:rPr lang="en-US" sz="1100" dirty="0" smtClean="0"/>
              <a:t> db=</a:t>
            </a:r>
            <a:r>
              <a:rPr lang="en-US" sz="1100" dirty="0" err="1" smtClean="0"/>
              <a:t>ccm&amp;AN</a:t>
            </a:r>
            <a:r>
              <a:rPr lang="en-US" sz="1100" dirty="0" smtClean="0"/>
              <a:t> =131984939&amp;site=</a:t>
            </a:r>
            <a:r>
              <a:rPr lang="en-US" sz="1100" dirty="0" err="1" smtClean="0"/>
              <a:t>ehost</a:t>
            </a:r>
            <a:r>
              <a:rPr lang="en-US" sz="1100" dirty="0" smtClean="0"/>
              <a:t>-live</a:t>
            </a:r>
          </a:p>
          <a:p>
            <a:endParaRPr lang="en-US" sz="11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pain?</a:t>
            </a:r>
            <a:endParaRPr lang="en-US" dirty="0"/>
          </a:p>
        </p:txBody>
      </p:sp>
      <p:sp>
        <p:nvSpPr>
          <p:cNvPr id="3" name="Content Placeholder 2"/>
          <p:cNvSpPr>
            <a:spLocks noGrp="1"/>
          </p:cNvSpPr>
          <p:nvPr>
            <p:ph sz="quarter" idx="1"/>
          </p:nvPr>
        </p:nvSpPr>
        <p:spPr/>
        <p:txBody>
          <a:bodyPr/>
          <a:lstStyle/>
          <a:p>
            <a:r>
              <a:rPr lang="en-US" dirty="0" smtClean="0"/>
              <a:t>…Well, what is it?</a:t>
            </a:r>
            <a:endParaRPr lang="en-US" dirty="0"/>
          </a:p>
        </p:txBody>
      </p:sp>
      <p:pic>
        <p:nvPicPr>
          <p:cNvPr id="4" name="Picture 3" descr="pain.jpg"/>
          <p:cNvPicPr>
            <a:picLocks noChangeAspect="1"/>
          </p:cNvPicPr>
          <p:nvPr/>
        </p:nvPicPr>
        <p:blipFill>
          <a:blip r:embed="rId2" cstate="print"/>
          <a:stretch>
            <a:fillRect/>
          </a:stretch>
        </p:blipFill>
        <p:spPr>
          <a:xfrm>
            <a:off x="1676400" y="2558716"/>
            <a:ext cx="5562600" cy="34546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Pain</a:t>
            </a:r>
            <a:endParaRPr lang="en-US" dirty="0"/>
          </a:p>
        </p:txBody>
      </p:sp>
      <p:sp>
        <p:nvSpPr>
          <p:cNvPr id="3" name="Content Placeholder 2"/>
          <p:cNvSpPr>
            <a:spLocks noGrp="1"/>
          </p:cNvSpPr>
          <p:nvPr>
            <p:ph sz="quarter" idx="1"/>
          </p:nvPr>
        </p:nvSpPr>
        <p:spPr/>
        <p:txBody>
          <a:bodyPr/>
          <a:lstStyle/>
          <a:p>
            <a:r>
              <a:rPr lang="en-US" dirty="0" smtClean="0">
                <a:solidFill>
                  <a:schemeClr val="accent1">
                    <a:lumMod val="75000"/>
                  </a:schemeClr>
                </a:solidFill>
              </a:rPr>
              <a:t>The International Association for the Study of Pain defines it as "an unpleasant sensory and emotional experience associated with actual or potential tissue damage, or described in terms of such damage“</a:t>
            </a:r>
          </a:p>
          <a:p>
            <a:r>
              <a:rPr lang="en-US" dirty="0" smtClean="0">
                <a:solidFill>
                  <a:schemeClr val="accent1">
                    <a:lumMod val="75000"/>
                  </a:schemeClr>
                </a:solidFill>
              </a:rPr>
              <a:t>It is categorized as either </a:t>
            </a:r>
            <a:r>
              <a:rPr lang="en-US" dirty="0" err="1" smtClean="0">
                <a:solidFill>
                  <a:srgbClr val="7030A0"/>
                </a:solidFill>
              </a:rPr>
              <a:t>nociceptic</a:t>
            </a:r>
            <a:r>
              <a:rPr lang="en-US" dirty="0" smtClean="0">
                <a:solidFill>
                  <a:schemeClr val="accent1">
                    <a:lumMod val="75000"/>
                  </a:schemeClr>
                </a:solidFill>
              </a:rPr>
              <a:t> or </a:t>
            </a:r>
            <a:r>
              <a:rPr lang="en-US" dirty="0" smtClean="0">
                <a:solidFill>
                  <a:srgbClr val="7030A0"/>
                </a:solidFill>
              </a:rPr>
              <a:t>neuropathic</a:t>
            </a:r>
            <a:r>
              <a:rPr lang="en-US" dirty="0" smtClean="0">
                <a:solidFill>
                  <a:schemeClr val="accent1">
                    <a:lumMod val="75000"/>
                  </a:schemeClr>
                </a:solidFill>
              </a:rPr>
              <a:t>.</a:t>
            </a:r>
            <a:endParaRPr lang="en-US" dirty="0">
              <a:solidFill>
                <a:schemeClr val="accent1">
                  <a:lumMod val="75000"/>
                </a:schemeClr>
              </a:solidFill>
            </a:endParaRPr>
          </a:p>
        </p:txBody>
      </p:sp>
      <p:pic>
        <p:nvPicPr>
          <p:cNvPr id="4" name="Picture 3" descr="fibromyalgia-pain1.jpg"/>
          <p:cNvPicPr>
            <a:picLocks noChangeAspect="1"/>
          </p:cNvPicPr>
          <p:nvPr/>
        </p:nvPicPr>
        <p:blipFill>
          <a:blip r:embed="rId2" cstate="print"/>
          <a:stretch>
            <a:fillRect/>
          </a:stretch>
        </p:blipFill>
        <p:spPr>
          <a:xfrm>
            <a:off x="3810000" y="4572000"/>
            <a:ext cx="3048000" cy="203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Pain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Neuropathic</a:t>
            </a:r>
          </a:p>
          <a:p>
            <a:pPr lvl="1"/>
            <a:r>
              <a:rPr lang="en-US" dirty="0" smtClean="0"/>
              <a:t>Central</a:t>
            </a:r>
          </a:p>
          <a:p>
            <a:pPr lvl="1"/>
            <a:r>
              <a:rPr lang="en-US" dirty="0" smtClean="0"/>
              <a:t>Sympathetic</a:t>
            </a:r>
          </a:p>
          <a:p>
            <a:pPr lvl="1"/>
            <a:r>
              <a:rPr lang="en-US" dirty="0" smtClean="0"/>
              <a:t>Cellular</a:t>
            </a:r>
          </a:p>
          <a:p>
            <a:r>
              <a:rPr lang="en-US" dirty="0" err="1" smtClean="0"/>
              <a:t>Nociceptic</a:t>
            </a:r>
            <a:endParaRPr lang="en-US" dirty="0" smtClean="0"/>
          </a:p>
          <a:p>
            <a:pPr lvl="1"/>
            <a:r>
              <a:rPr lang="en-US" dirty="0" smtClean="0"/>
              <a:t>Peripheral</a:t>
            </a:r>
          </a:p>
          <a:p>
            <a:pPr lvl="1"/>
            <a:r>
              <a:rPr lang="en-US" dirty="0" smtClean="0"/>
              <a:t>Visceral</a:t>
            </a:r>
          </a:p>
          <a:p>
            <a:pPr lvl="1">
              <a:buNone/>
            </a:pPr>
            <a:endParaRPr lang="en-US" dirty="0" smtClean="0"/>
          </a:p>
          <a:p>
            <a:pPr lvl="1">
              <a:buNone/>
            </a:pPr>
            <a:r>
              <a:rPr lang="en-US" b="1" dirty="0" smtClean="0">
                <a:solidFill>
                  <a:srgbClr val="0070C0"/>
                </a:solidFill>
              </a:rPr>
              <a:t>A</a:t>
            </a:r>
            <a:r>
              <a:rPr lang="en-US" b="1" dirty="0" smtClean="0"/>
              <a:t> </a:t>
            </a:r>
            <a:r>
              <a:rPr lang="en-US" b="1" i="1" dirty="0" smtClean="0">
                <a:solidFill>
                  <a:srgbClr val="FF0000"/>
                </a:solidFill>
              </a:rPr>
              <a:t>signal</a:t>
            </a:r>
            <a:r>
              <a:rPr lang="en-US" b="1" dirty="0" smtClean="0"/>
              <a:t> </a:t>
            </a:r>
            <a:r>
              <a:rPr lang="en-US" b="1" dirty="0" smtClean="0">
                <a:solidFill>
                  <a:srgbClr val="0070C0"/>
                </a:solidFill>
              </a:rPr>
              <a:t>within the nervous system that there </a:t>
            </a:r>
            <a:r>
              <a:rPr lang="en-US" b="1" dirty="0" smtClean="0">
                <a:solidFill>
                  <a:srgbClr val="7030A0"/>
                </a:solidFill>
              </a:rPr>
              <a:t>may</a:t>
            </a:r>
            <a:r>
              <a:rPr lang="en-US" b="1" dirty="0" smtClean="0">
                <a:solidFill>
                  <a:srgbClr val="0070C0"/>
                </a:solidFill>
              </a:rPr>
              <a:t> be a problem.</a:t>
            </a:r>
          </a:p>
          <a:p>
            <a:pPr lvl="1"/>
            <a:endParaRPr lang="en-US" dirty="0" smtClean="0"/>
          </a:p>
          <a:p>
            <a:pPr lvl="1"/>
            <a:endParaRPr lang="en-US" dirty="0" smtClean="0"/>
          </a:p>
        </p:txBody>
      </p:sp>
      <p:pic>
        <p:nvPicPr>
          <p:cNvPr id="4" name="Picture 3" descr="opioid receptors.jpg"/>
          <p:cNvPicPr>
            <a:picLocks noChangeAspect="1"/>
          </p:cNvPicPr>
          <p:nvPr/>
        </p:nvPicPr>
        <p:blipFill>
          <a:blip r:embed="rId2" cstate="print"/>
          <a:stretch>
            <a:fillRect/>
          </a:stretch>
        </p:blipFill>
        <p:spPr>
          <a:xfrm>
            <a:off x="4495800" y="1752600"/>
            <a:ext cx="3886200" cy="29241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Conditions</a:t>
            </a:r>
            <a:endParaRPr lang="en-US" dirty="0"/>
          </a:p>
        </p:txBody>
      </p:sp>
      <p:sp>
        <p:nvSpPr>
          <p:cNvPr id="3" name="Content Placeholder 2"/>
          <p:cNvSpPr>
            <a:spLocks noGrp="1"/>
          </p:cNvSpPr>
          <p:nvPr>
            <p:ph sz="quarter" idx="1"/>
          </p:nvPr>
        </p:nvSpPr>
        <p:spPr/>
        <p:txBody>
          <a:bodyPr>
            <a:normAutofit/>
          </a:bodyPr>
          <a:lstStyle/>
          <a:p>
            <a:r>
              <a:rPr lang="en-US" dirty="0" smtClean="0"/>
              <a:t>Lumbar </a:t>
            </a:r>
            <a:r>
              <a:rPr lang="en-US" dirty="0" err="1" smtClean="0"/>
              <a:t>Radiculopathy</a:t>
            </a:r>
            <a:r>
              <a:rPr lang="en-US" dirty="0" smtClean="0"/>
              <a:t> and Low Back Pain</a:t>
            </a:r>
          </a:p>
          <a:p>
            <a:pPr lvl="1"/>
            <a:r>
              <a:rPr lang="en-US" dirty="0" smtClean="0"/>
              <a:t>The number one cause of disability in the US.</a:t>
            </a:r>
          </a:p>
          <a:p>
            <a:pPr lvl="1"/>
            <a:r>
              <a:rPr lang="en-US" dirty="0" smtClean="0"/>
              <a:t>Among the most commonly treated complaints in ER.</a:t>
            </a:r>
          </a:p>
          <a:p>
            <a:pPr lvl="1"/>
            <a:r>
              <a:rPr lang="en-US" dirty="0" smtClean="0"/>
              <a:t>Responsible for $100 billion in healthcare expenditure annually.</a:t>
            </a:r>
          </a:p>
          <a:p>
            <a:pPr lvl="1"/>
            <a:endParaRPr lang="en-US" dirty="0" smtClean="0"/>
          </a:p>
          <a:p>
            <a:pPr lvl="1"/>
            <a:endParaRPr lang="en-US" dirty="0" smtClean="0"/>
          </a:p>
          <a:p>
            <a:pPr lvl="1"/>
            <a:endParaRPr lang="en-US" dirty="0" smtClean="0"/>
          </a:p>
          <a:p>
            <a:pPr lvl="1">
              <a:buNone/>
            </a:pPr>
            <a:r>
              <a:rPr lang="en-US" sz="1700" dirty="0" smtClean="0"/>
              <a:t>                                     (</a:t>
            </a:r>
            <a:r>
              <a:rPr lang="en-US" sz="1700" dirty="0" err="1" smtClean="0"/>
              <a:t>Manchikanti</a:t>
            </a:r>
            <a:r>
              <a:rPr lang="en-US" sz="1700" dirty="0" smtClean="0"/>
              <a:t>, </a:t>
            </a:r>
            <a:r>
              <a:rPr lang="en-US" sz="1700" dirty="0" err="1" smtClean="0"/>
              <a:t>Knezevic</a:t>
            </a:r>
            <a:r>
              <a:rPr lang="en-US" sz="1700" dirty="0" smtClean="0"/>
              <a:t>, Boswell, Kaye, &amp; Hirsch, 2016)</a:t>
            </a:r>
          </a:p>
        </p:txBody>
      </p:sp>
      <p:pic>
        <p:nvPicPr>
          <p:cNvPr id="4" name="Picture 3" descr="Low-Back-Pain.jpg"/>
          <p:cNvPicPr>
            <a:picLocks noChangeAspect="1"/>
          </p:cNvPicPr>
          <p:nvPr/>
        </p:nvPicPr>
        <p:blipFill>
          <a:blip r:embed="rId2" cstate="print"/>
          <a:stretch>
            <a:fillRect/>
          </a:stretch>
        </p:blipFill>
        <p:spPr>
          <a:xfrm>
            <a:off x="457200" y="4495800"/>
            <a:ext cx="2161309" cy="1981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Conditions</a:t>
            </a:r>
            <a:endParaRPr lang="en-US" dirty="0"/>
          </a:p>
        </p:txBody>
      </p:sp>
      <p:sp>
        <p:nvSpPr>
          <p:cNvPr id="3" name="Content Placeholder 2"/>
          <p:cNvSpPr>
            <a:spLocks noGrp="1"/>
          </p:cNvSpPr>
          <p:nvPr>
            <p:ph sz="quarter" idx="1"/>
          </p:nvPr>
        </p:nvSpPr>
        <p:spPr/>
        <p:txBody>
          <a:bodyPr/>
          <a:lstStyle/>
          <a:p>
            <a:r>
              <a:rPr lang="en-US" dirty="0" smtClean="0"/>
              <a:t>Arthritis of the Knees</a:t>
            </a:r>
          </a:p>
          <a:p>
            <a:r>
              <a:rPr lang="en-US" dirty="0" smtClean="0"/>
              <a:t>Arthritis of the Shoulders</a:t>
            </a:r>
          </a:p>
          <a:p>
            <a:r>
              <a:rPr lang="en-US" dirty="0" smtClean="0"/>
              <a:t>“Frozen Shoulder”</a:t>
            </a:r>
          </a:p>
          <a:p>
            <a:endParaRPr lang="en-US" dirty="0"/>
          </a:p>
        </p:txBody>
      </p:sp>
      <p:pic>
        <p:nvPicPr>
          <p:cNvPr id="4" name="Picture 3" descr="arthritis.jpg"/>
          <p:cNvPicPr>
            <a:picLocks noChangeAspect="1"/>
          </p:cNvPicPr>
          <p:nvPr/>
        </p:nvPicPr>
        <p:blipFill>
          <a:blip r:embed="rId2" cstate="print"/>
          <a:stretch>
            <a:fillRect/>
          </a:stretch>
        </p:blipFill>
        <p:spPr>
          <a:xfrm>
            <a:off x="1676400" y="3429000"/>
            <a:ext cx="5734050" cy="32244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Treatment</a:t>
            </a:r>
            <a:endParaRPr lang="en-US" dirty="0"/>
          </a:p>
        </p:txBody>
      </p:sp>
      <p:sp>
        <p:nvSpPr>
          <p:cNvPr id="3" name="Content Placeholder 2"/>
          <p:cNvSpPr>
            <a:spLocks noGrp="1"/>
          </p:cNvSpPr>
          <p:nvPr>
            <p:ph sz="quarter" idx="1"/>
          </p:nvPr>
        </p:nvSpPr>
        <p:spPr/>
        <p:txBody>
          <a:bodyPr>
            <a:normAutofit/>
          </a:bodyPr>
          <a:lstStyle/>
          <a:p>
            <a:r>
              <a:rPr lang="en-US" sz="3200" dirty="0" smtClean="0">
                <a:solidFill>
                  <a:srgbClr val="C00000"/>
                </a:solidFill>
              </a:rPr>
              <a:t>“Pain is a vital sign”</a:t>
            </a:r>
          </a:p>
          <a:p>
            <a:r>
              <a:rPr lang="en-US" sz="3200" dirty="0" smtClean="0">
                <a:solidFill>
                  <a:srgbClr val="C00000"/>
                </a:solidFill>
              </a:rPr>
              <a:t>“Pain is subjective”</a:t>
            </a:r>
          </a:p>
          <a:p>
            <a:r>
              <a:rPr lang="en-US" sz="3200" dirty="0" smtClean="0">
                <a:solidFill>
                  <a:srgbClr val="C00000"/>
                </a:solidFill>
              </a:rPr>
              <a:t>“Pain is as bad as the patient says it is” </a:t>
            </a:r>
            <a:endParaRPr lang="en-US" sz="3200" dirty="0">
              <a:solidFill>
                <a:srgbClr val="C00000"/>
              </a:solidFill>
            </a:endParaRPr>
          </a:p>
        </p:txBody>
      </p:sp>
      <p:pic>
        <p:nvPicPr>
          <p:cNvPr id="4" name="Picture 3" descr="dealing-with-angry-patients.jpg"/>
          <p:cNvPicPr>
            <a:picLocks noChangeAspect="1"/>
          </p:cNvPicPr>
          <p:nvPr/>
        </p:nvPicPr>
        <p:blipFill>
          <a:blip r:embed="rId2" cstate="print"/>
          <a:stretch>
            <a:fillRect/>
          </a:stretch>
        </p:blipFill>
        <p:spPr>
          <a:xfrm>
            <a:off x="2133600" y="3429000"/>
            <a:ext cx="4420284" cy="2952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Opioid</a:t>
            </a:r>
            <a:r>
              <a:rPr lang="en-US" dirty="0" smtClean="0"/>
              <a:t> Medications</a:t>
            </a:r>
            <a:endParaRPr lang="en-US" dirty="0"/>
          </a:p>
        </p:txBody>
      </p:sp>
      <p:sp>
        <p:nvSpPr>
          <p:cNvPr id="3" name="Content Placeholder 2"/>
          <p:cNvSpPr>
            <a:spLocks noGrp="1"/>
          </p:cNvSpPr>
          <p:nvPr>
            <p:ph sz="quarter" idx="1"/>
          </p:nvPr>
        </p:nvSpPr>
        <p:spPr/>
        <p:txBody>
          <a:bodyPr/>
          <a:lstStyle/>
          <a:p>
            <a:r>
              <a:rPr lang="en-US" dirty="0" smtClean="0"/>
              <a:t>How on earth can you NOT prescribe that person an </a:t>
            </a:r>
            <a:r>
              <a:rPr lang="en-US" dirty="0" err="1" smtClean="0"/>
              <a:t>opioid</a:t>
            </a:r>
            <a:r>
              <a:rPr lang="en-US" dirty="0" smtClean="0"/>
              <a:t>???</a:t>
            </a:r>
          </a:p>
          <a:p>
            <a:r>
              <a:rPr lang="en-US" dirty="0" smtClean="0"/>
              <a:t>What else are we supposed to do???</a:t>
            </a:r>
            <a:endParaRPr lang="en-US" dirty="0"/>
          </a:p>
        </p:txBody>
      </p:sp>
      <p:pic>
        <p:nvPicPr>
          <p:cNvPr id="4" name="Picture 3" descr="angry-doctor-owner.jpg"/>
          <p:cNvPicPr>
            <a:picLocks noChangeAspect="1"/>
          </p:cNvPicPr>
          <p:nvPr/>
        </p:nvPicPr>
        <p:blipFill>
          <a:blip r:embed="rId2" cstate="print"/>
          <a:stretch>
            <a:fillRect/>
          </a:stretch>
        </p:blipFill>
        <p:spPr>
          <a:xfrm>
            <a:off x="2057400" y="3352800"/>
            <a:ext cx="4495800" cy="27378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p:txBody>
          <a:bodyPr/>
          <a:lstStyle/>
          <a:p>
            <a:pPr algn="ctr">
              <a:buNone/>
            </a:pPr>
            <a:r>
              <a:rPr lang="en-US" sz="6600" b="1" dirty="0" smtClean="0">
                <a:solidFill>
                  <a:schemeClr val="accent3">
                    <a:lumMod val="50000"/>
                  </a:schemeClr>
                </a:solidFill>
              </a:rPr>
              <a:t>Pain and suffering are often treated as synonymous. THEY ARE NOT.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20123</TotalTime>
  <Words>930</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Addiction: An Ounce of Prevention is Worth a Pound of Intervention</vt:lpstr>
      <vt:lpstr>What is pain?</vt:lpstr>
      <vt:lpstr>Defining Pain</vt:lpstr>
      <vt:lpstr>Defining Pain</vt:lpstr>
      <vt:lpstr>Chronic Pain Conditions</vt:lpstr>
      <vt:lpstr>Chronic Pain Conditions</vt:lpstr>
      <vt:lpstr>Chronic Pain Treatment</vt:lpstr>
      <vt:lpstr>Opioid Medications</vt:lpstr>
      <vt:lpstr>Chronic Pain</vt:lpstr>
      <vt:lpstr>Safe Chronic Pain Treatment</vt:lpstr>
      <vt:lpstr>Yoga and Mindfulness</vt:lpstr>
      <vt:lpstr>Opioids</vt:lpstr>
      <vt:lpstr>Opioid Use Disorder</vt:lpstr>
      <vt:lpstr>Opioids in Pregnancy</vt:lpstr>
      <vt:lpstr>Opioids in Pregnancy</vt:lpstr>
      <vt:lpstr>Agonist and Antagonist Therapy</vt:lpstr>
      <vt:lpstr>Buprenorphine/Naloxone</vt:lpstr>
      <vt:lpstr>Buprenorphine/Naloxone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1665</cp:revision>
  <dcterms:created xsi:type="dcterms:W3CDTF">2018-10-31T18:08:57Z</dcterms:created>
  <dcterms:modified xsi:type="dcterms:W3CDTF">2018-12-26T20:58:59Z</dcterms:modified>
</cp:coreProperties>
</file>