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78" r:id="rId1"/>
  </p:sldMasterIdLst>
  <p:notesMasterIdLst>
    <p:notesMasterId r:id="rId39"/>
  </p:notesMasterIdLst>
  <p:sldIdLst>
    <p:sldId id="256" r:id="rId2"/>
    <p:sldId id="285" r:id="rId3"/>
    <p:sldId id="286" r:id="rId4"/>
    <p:sldId id="257" r:id="rId5"/>
    <p:sldId id="291" r:id="rId6"/>
    <p:sldId id="287" r:id="rId7"/>
    <p:sldId id="288" r:id="rId8"/>
    <p:sldId id="289" r:id="rId9"/>
    <p:sldId id="293" r:id="rId10"/>
    <p:sldId id="294" r:id="rId11"/>
    <p:sldId id="277" r:id="rId12"/>
    <p:sldId id="280" r:id="rId13"/>
    <p:sldId id="258" r:id="rId14"/>
    <p:sldId id="260" r:id="rId15"/>
    <p:sldId id="273" r:id="rId16"/>
    <p:sldId id="296" r:id="rId17"/>
    <p:sldId id="265" r:id="rId18"/>
    <p:sldId id="299" r:id="rId19"/>
    <p:sldId id="268" r:id="rId20"/>
    <p:sldId id="269" r:id="rId21"/>
    <p:sldId id="297" r:id="rId22"/>
    <p:sldId id="298" r:id="rId23"/>
    <p:sldId id="262" r:id="rId24"/>
    <p:sldId id="263" r:id="rId25"/>
    <p:sldId id="264" r:id="rId26"/>
    <p:sldId id="267" r:id="rId27"/>
    <p:sldId id="271" r:id="rId28"/>
    <p:sldId id="272" r:id="rId29"/>
    <p:sldId id="278" r:id="rId30"/>
    <p:sldId id="300" r:id="rId31"/>
    <p:sldId id="279" r:id="rId32"/>
    <p:sldId id="275" r:id="rId33"/>
    <p:sldId id="276" r:id="rId34"/>
    <p:sldId id="302" r:id="rId35"/>
    <p:sldId id="281" r:id="rId36"/>
    <p:sldId id="301" r:id="rId37"/>
    <p:sldId id="284"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erella perlstein" initials="pp" lastIdx="1" clrIdx="0">
    <p:extLst>
      <p:ext uri="{19B8F6BF-5375-455C-9EA6-DF929625EA0E}">
        <p15:presenceInfo xmlns:p15="http://schemas.microsoft.com/office/powerpoint/2012/main" userId="7053c57a64e8da5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189" autoAdjust="0"/>
    <p:restoredTop sz="94660"/>
  </p:normalViewPr>
  <p:slideViewPr>
    <p:cSldViewPr snapToGrid="0">
      <p:cViewPr varScale="1">
        <p:scale>
          <a:sx n="85" d="100"/>
          <a:sy n="85" d="100"/>
        </p:scale>
        <p:origin x="27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oleObject" Target="file:///\\cdc.gov\private\M806\lbp4\__Vital%20Sign%20of%202011+++++++++++++++++++++++++++++++\Figure%202%20mockup%20with%2009%20mort%20added.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dk2" tx1="lt1" bg2="dk1" tx2="lt2" accent1="accent1" accent2="accent2" accent3="accent3" accent4="accent4" accent5="accent5" accent6="accent6" hlink="hlink" folHlink="folHlink"/>
  <c:chart>
    <c:autoTitleDeleted val="0"/>
    <c:plotArea>
      <c:layout/>
      <c:lineChart>
        <c:grouping val="standard"/>
        <c:varyColors val="0"/>
        <c:ser>
          <c:idx val="0"/>
          <c:order val="0"/>
          <c:tx>
            <c:strRef>
              <c:f>Sheet1!$E$4</c:f>
              <c:strCache>
                <c:ptCount val="1"/>
                <c:pt idx="0">
                  <c:v>OPR Deaths/100,000</c:v>
                </c:pt>
              </c:strCache>
            </c:strRef>
          </c:tx>
          <c:spPr>
            <a:ln w="19050">
              <a:solidFill>
                <a:srgbClr val="FFC000"/>
              </a:solidFill>
            </a:ln>
          </c:spPr>
          <c:marker>
            <c:symbol val="diamond"/>
            <c:size val="5"/>
            <c:spPr>
              <a:solidFill>
                <a:srgbClr val="FFC000"/>
              </a:solidFill>
              <a:ln>
                <a:solidFill>
                  <a:srgbClr val="FFC000"/>
                </a:solidFill>
              </a:ln>
            </c:spPr>
          </c:marker>
          <c:cat>
            <c:numRef>
              <c:f>Sheet1!$D$5:$D$16</c:f>
              <c:numCache>
                <c:formatCode>General</c:formatCode>
                <c:ptCount val="12"/>
                <c:pt idx="0">
                  <c:v>1999</c:v>
                </c:pt>
                <c:pt idx="1">
                  <c:v>2000</c:v>
                </c:pt>
                <c:pt idx="2">
                  <c:v>2001</c:v>
                </c:pt>
                <c:pt idx="3">
                  <c:v>2002</c:v>
                </c:pt>
                <c:pt idx="4">
                  <c:v>2003</c:v>
                </c:pt>
                <c:pt idx="5">
                  <c:v>2004</c:v>
                </c:pt>
                <c:pt idx="6">
                  <c:v>2005</c:v>
                </c:pt>
                <c:pt idx="7">
                  <c:v>2006</c:v>
                </c:pt>
                <c:pt idx="8">
                  <c:v>2007</c:v>
                </c:pt>
                <c:pt idx="9">
                  <c:v>2008</c:v>
                </c:pt>
                <c:pt idx="10">
                  <c:v>2009</c:v>
                </c:pt>
                <c:pt idx="11">
                  <c:v>2010</c:v>
                </c:pt>
              </c:numCache>
            </c:numRef>
          </c:cat>
          <c:val>
            <c:numRef>
              <c:f>Sheet1!$E$5:$E$16</c:f>
              <c:numCache>
                <c:formatCode>General</c:formatCode>
                <c:ptCount val="12"/>
                <c:pt idx="0">
                  <c:v>1.4</c:v>
                </c:pt>
                <c:pt idx="1">
                  <c:v>1.6</c:v>
                </c:pt>
                <c:pt idx="2">
                  <c:v>1.9000000000000001</c:v>
                </c:pt>
                <c:pt idx="3">
                  <c:v>2.6</c:v>
                </c:pt>
                <c:pt idx="4">
                  <c:v>2.9</c:v>
                </c:pt>
                <c:pt idx="5">
                  <c:v>3.4</c:v>
                </c:pt>
                <c:pt idx="6">
                  <c:v>3.7</c:v>
                </c:pt>
                <c:pt idx="7">
                  <c:v>4.5999999999999996</c:v>
                </c:pt>
                <c:pt idx="8">
                  <c:v>4.7</c:v>
                </c:pt>
                <c:pt idx="9">
                  <c:v>4.8</c:v>
                </c:pt>
                <c:pt idx="10">
                  <c:v>5</c:v>
                </c:pt>
              </c:numCache>
            </c:numRef>
          </c:val>
          <c:smooth val="0"/>
          <c:extLst>
            <c:ext xmlns:c16="http://schemas.microsoft.com/office/drawing/2014/chart" uri="{C3380CC4-5D6E-409C-BE32-E72D297353CC}">
              <c16:uniqueId val="{00000000-2526-4F6C-8E0F-BB1ADB6A4534}"/>
            </c:ext>
          </c:extLst>
        </c:ser>
        <c:ser>
          <c:idx val="1"/>
          <c:order val="1"/>
          <c:tx>
            <c:strRef>
              <c:f>Sheet1!$F$4</c:f>
              <c:strCache>
                <c:ptCount val="1"/>
                <c:pt idx="0">
                  <c:v>OPR Treatment Admissions/1,000,000</c:v>
                </c:pt>
              </c:strCache>
            </c:strRef>
          </c:tx>
          <c:spPr>
            <a:ln w="19050">
              <a:solidFill>
                <a:srgbClr val="FF0000"/>
              </a:solidFill>
            </a:ln>
          </c:spPr>
          <c:marker>
            <c:symbol val="square"/>
            <c:size val="5"/>
            <c:spPr>
              <a:solidFill>
                <a:srgbClr val="FF0000"/>
              </a:solidFill>
              <a:ln>
                <a:solidFill>
                  <a:srgbClr val="FF0000"/>
                </a:solidFill>
              </a:ln>
            </c:spPr>
          </c:marker>
          <c:cat>
            <c:numRef>
              <c:f>Sheet1!$D$5:$D$16</c:f>
              <c:numCache>
                <c:formatCode>General</c:formatCode>
                <c:ptCount val="12"/>
                <c:pt idx="0">
                  <c:v>1999</c:v>
                </c:pt>
                <c:pt idx="1">
                  <c:v>2000</c:v>
                </c:pt>
                <c:pt idx="2">
                  <c:v>2001</c:v>
                </c:pt>
                <c:pt idx="3">
                  <c:v>2002</c:v>
                </c:pt>
                <c:pt idx="4">
                  <c:v>2003</c:v>
                </c:pt>
                <c:pt idx="5">
                  <c:v>2004</c:v>
                </c:pt>
                <c:pt idx="6">
                  <c:v>2005</c:v>
                </c:pt>
                <c:pt idx="7">
                  <c:v>2006</c:v>
                </c:pt>
                <c:pt idx="8">
                  <c:v>2007</c:v>
                </c:pt>
                <c:pt idx="9">
                  <c:v>2008</c:v>
                </c:pt>
                <c:pt idx="10">
                  <c:v>2009</c:v>
                </c:pt>
                <c:pt idx="11">
                  <c:v>2010</c:v>
                </c:pt>
              </c:numCache>
            </c:numRef>
          </c:cat>
          <c:val>
            <c:numRef>
              <c:f>Sheet1!$F$5:$F$16</c:f>
              <c:numCache>
                <c:formatCode>General</c:formatCode>
                <c:ptCount val="12"/>
                <c:pt idx="0">
                  <c:v>0.80999999999999994</c:v>
                </c:pt>
                <c:pt idx="1">
                  <c:v>1.01</c:v>
                </c:pt>
                <c:pt idx="2">
                  <c:v>1.33</c:v>
                </c:pt>
                <c:pt idx="3">
                  <c:v>1.6</c:v>
                </c:pt>
                <c:pt idx="4">
                  <c:v>1.8199999999999983</c:v>
                </c:pt>
                <c:pt idx="5">
                  <c:v>2.09</c:v>
                </c:pt>
                <c:pt idx="6">
                  <c:v>2.3899999999999997</c:v>
                </c:pt>
                <c:pt idx="7">
                  <c:v>2.77</c:v>
                </c:pt>
                <c:pt idx="8">
                  <c:v>3.2399999999999998</c:v>
                </c:pt>
                <c:pt idx="9">
                  <c:v>3.9899999999999998</c:v>
                </c:pt>
                <c:pt idx="10">
                  <c:v>4.6099999999999985</c:v>
                </c:pt>
              </c:numCache>
            </c:numRef>
          </c:val>
          <c:smooth val="0"/>
          <c:extLst>
            <c:ext xmlns:c16="http://schemas.microsoft.com/office/drawing/2014/chart" uri="{C3380CC4-5D6E-409C-BE32-E72D297353CC}">
              <c16:uniqueId val="{00000001-2526-4F6C-8E0F-BB1ADB6A4534}"/>
            </c:ext>
          </c:extLst>
        </c:ser>
        <c:ser>
          <c:idx val="2"/>
          <c:order val="2"/>
          <c:tx>
            <c:strRef>
              <c:f>Sheet1!$G$4</c:f>
              <c:strCache>
                <c:ptCount val="1"/>
                <c:pt idx="0">
                  <c:v>OPR sales kg/10,000</c:v>
                </c:pt>
              </c:strCache>
            </c:strRef>
          </c:tx>
          <c:spPr>
            <a:ln w="19050">
              <a:solidFill>
                <a:schemeClr val="bg2"/>
              </a:solidFill>
            </a:ln>
          </c:spPr>
          <c:marker>
            <c:symbol val="triangle"/>
            <c:size val="5"/>
            <c:spPr>
              <a:solidFill>
                <a:schemeClr val="bg2"/>
              </a:solidFill>
            </c:spPr>
          </c:marker>
          <c:cat>
            <c:numRef>
              <c:f>Sheet1!$D$5:$D$16</c:f>
              <c:numCache>
                <c:formatCode>General</c:formatCode>
                <c:ptCount val="12"/>
                <c:pt idx="0">
                  <c:v>1999</c:v>
                </c:pt>
                <c:pt idx="1">
                  <c:v>2000</c:v>
                </c:pt>
                <c:pt idx="2">
                  <c:v>2001</c:v>
                </c:pt>
                <c:pt idx="3">
                  <c:v>2002</c:v>
                </c:pt>
                <c:pt idx="4">
                  <c:v>2003</c:v>
                </c:pt>
                <c:pt idx="5">
                  <c:v>2004</c:v>
                </c:pt>
                <c:pt idx="6">
                  <c:v>2005</c:v>
                </c:pt>
                <c:pt idx="7">
                  <c:v>2006</c:v>
                </c:pt>
                <c:pt idx="8">
                  <c:v>2007</c:v>
                </c:pt>
                <c:pt idx="9">
                  <c:v>2008</c:v>
                </c:pt>
                <c:pt idx="10">
                  <c:v>2009</c:v>
                </c:pt>
                <c:pt idx="11">
                  <c:v>2010</c:v>
                </c:pt>
              </c:numCache>
            </c:numRef>
          </c:cat>
          <c:val>
            <c:numRef>
              <c:f>Sheet1!$G$5:$G$16</c:f>
              <c:numCache>
                <c:formatCode>General</c:formatCode>
                <c:ptCount val="12"/>
                <c:pt idx="0">
                  <c:v>1.7640000000000005</c:v>
                </c:pt>
                <c:pt idx="1">
                  <c:v>2.1440000000000001</c:v>
                </c:pt>
                <c:pt idx="2">
                  <c:v>2.734</c:v>
                </c:pt>
                <c:pt idx="3">
                  <c:v>3.3069999999999977</c:v>
                </c:pt>
                <c:pt idx="4">
                  <c:v>4.0890000000000004</c:v>
                </c:pt>
                <c:pt idx="5">
                  <c:v>4.67</c:v>
                </c:pt>
                <c:pt idx="6">
                  <c:v>4.9969999999999999</c:v>
                </c:pt>
                <c:pt idx="7">
                  <c:v>5.79</c:v>
                </c:pt>
                <c:pt idx="8">
                  <c:v>6.3879999999999955</c:v>
                </c:pt>
                <c:pt idx="9">
                  <c:v>6.3760000000000003</c:v>
                </c:pt>
                <c:pt idx="10">
                  <c:v>6.819</c:v>
                </c:pt>
                <c:pt idx="11">
                  <c:v>7.0880000000000001</c:v>
                </c:pt>
              </c:numCache>
            </c:numRef>
          </c:val>
          <c:smooth val="0"/>
          <c:extLst>
            <c:ext xmlns:c16="http://schemas.microsoft.com/office/drawing/2014/chart" uri="{C3380CC4-5D6E-409C-BE32-E72D297353CC}">
              <c16:uniqueId val="{00000002-2526-4F6C-8E0F-BB1ADB6A4534}"/>
            </c:ext>
          </c:extLst>
        </c:ser>
        <c:dLbls>
          <c:showLegendKey val="0"/>
          <c:showVal val="0"/>
          <c:showCatName val="0"/>
          <c:showSerName val="0"/>
          <c:showPercent val="0"/>
          <c:showBubbleSize val="0"/>
        </c:dLbls>
        <c:marker val="1"/>
        <c:smooth val="0"/>
        <c:axId val="411096576"/>
        <c:axId val="411096968"/>
      </c:lineChart>
      <c:catAx>
        <c:axId val="411096576"/>
        <c:scaling>
          <c:orientation val="minMax"/>
        </c:scaling>
        <c:delete val="0"/>
        <c:axPos val="b"/>
        <c:numFmt formatCode="General" sourceLinked="1"/>
        <c:majorTickMark val="out"/>
        <c:minorTickMark val="none"/>
        <c:tickLblPos val="nextTo"/>
        <c:txPr>
          <a:bodyPr/>
          <a:lstStyle/>
          <a:p>
            <a:pPr>
              <a:defRPr sz="1400"/>
            </a:pPr>
            <a:endParaRPr lang="en-US"/>
          </a:p>
        </c:txPr>
        <c:crossAx val="411096968"/>
        <c:crosses val="autoZero"/>
        <c:auto val="1"/>
        <c:lblAlgn val="ctr"/>
        <c:lblOffset val="100"/>
        <c:noMultiLvlLbl val="0"/>
      </c:catAx>
      <c:valAx>
        <c:axId val="411096968"/>
        <c:scaling>
          <c:orientation val="minMax"/>
        </c:scaling>
        <c:delete val="0"/>
        <c:axPos val="l"/>
        <c:title>
          <c:tx>
            <c:rich>
              <a:bodyPr rot="-5400000" vert="horz"/>
              <a:lstStyle/>
              <a:p>
                <a:pPr>
                  <a:defRPr/>
                </a:pPr>
                <a:r>
                  <a:rPr lang="en-US" dirty="0"/>
                  <a:t>Rate</a:t>
                </a:r>
                <a:r>
                  <a:rPr lang="en-US" baseline="0" dirty="0"/>
                  <a:t> per 100,000</a:t>
                </a:r>
                <a:endParaRPr lang="en-US" dirty="0"/>
              </a:p>
            </c:rich>
          </c:tx>
          <c:overlay val="0"/>
        </c:title>
        <c:numFmt formatCode="General" sourceLinked="1"/>
        <c:majorTickMark val="out"/>
        <c:minorTickMark val="none"/>
        <c:tickLblPos val="nextTo"/>
        <c:txPr>
          <a:bodyPr/>
          <a:lstStyle/>
          <a:p>
            <a:pPr>
              <a:defRPr sz="1400"/>
            </a:pPr>
            <a:endParaRPr lang="en-US"/>
          </a:p>
        </c:txPr>
        <c:crossAx val="411096576"/>
        <c:crosses val="autoZero"/>
        <c:crossBetween val="midCat"/>
      </c:valAx>
    </c:plotArea>
    <c:legend>
      <c:legendPos val="t"/>
      <c:overlay val="0"/>
      <c:txPr>
        <a:bodyPr/>
        <a:lstStyle/>
        <a:p>
          <a:pPr>
            <a:defRPr sz="1300" baseline="0"/>
          </a:pPr>
          <a:endParaRPr lang="en-US"/>
        </a:p>
      </c:txPr>
    </c:legend>
    <c:plotVisOnly val="1"/>
    <c:dispBlanksAs val="gap"/>
    <c:showDLblsOverMax val="0"/>
  </c:chart>
  <c:externalData r:id="rId2">
    <c:autoUpdate val="0"/>
  </c:externalData>
</c:chartSpace>
</file>

<file path=ppt/comments/comment1.xml><?xml version="1.0" encoding="utf-8"?>
<p:cmLst xmlns:a="http://schemas.openxmlformats.org/drawingml/2006/main" xmlns:r="http://schemas.openxmlformats.org/officeDocument/2006/relationships" xmlns:p="http://schemas.openxmlformats.org/presentationml/2006/main">
  <p:cm authorId="1" dt="2019-01-01T23:16:32.585" idx="1">
    <p:pos x="10" y="10"/>
    <p:text/>
    <p:extLst>
      <p:ext uri="{C676402C-5697-4E1C-873F-D02D1690AC5C}">
        <p15:threadingInfo xmlns:p15="http://schemas.microsoft.com/office/powerpoint/2012/main" timeZoneBias="30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E416C6-E6C9-4CE3-999C-9090669C4B20}" type="datetimeFigureOut">
              <a:rPr lang="en-US" smtClean="0"/>
              <a:t>1/18/2019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A50374-44C6-4F77-B853-4319E3DF6A2E}" type="slidenum">
              <a:rPr lang="en-US" smtClean="0"/>
              <a:t>‹#›</a:t>
            </a:fld>
            <a:endParaRPr lang="en-US"/>
          </a:p>
        </p:txBody>
      </p:sp>
    </p:spTree>
    <p:extLst>
      <p:ext uri="{BB962C8B-B14F-4D97-AF65-F5344CB8AC3E}">
        <p14:creationId xmlns:p14="http://schemas.microsoft.com/office/powerpoint/2010/main" val="34654926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A50374-44C6-4F77-B853-4319E3DF6A2E}" type="slidenum">
              <a:rPr lang="en-US" smtClean="0"/>
              <a:t>11</a:t>
            </a:fld>
            <a:endParaRPr lang="en-US"/>
          </a:p>
        </p:txBody>
      </p:sp>
    </p:spTree>
    <p:extLst>
      <p:ext uri="{BB962C8B-B14F-4D97-AF65-F5344CB8AC3E}">
        <p14:creationId xmlns:p14="http://schemas.microsoft.com/office/powerpoint/2010/main" val="16722371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A50374-44C6-4F77-B853-4319E3DF6A2E}" type="slidenum">
              <a:rPr lang="en-US" smtClean="0"/>
              <a:t>17</a:t>
            </a:fld>
            <a:endParaRPr lang="en-US"/>
          </a:p>
        </p:txBody>
      </p:sp>
    </p:spTree>
    <p:extLst>
      <p:ext uri="{BB962C8B-B14F-4D97-AF65-F5344CB8AC3E}">
        <p14:creationId xmlns:p14="http://schemas.microsoft.com/office/powerpoint/2010/main" val="33951013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40E30E4-A20E-4335-BACE-8631B1155727}" type="datetimeFigureOut">
              <a:rPr lang="en-US" smtClean="0"/>
              <a:t>1/18/2019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0A545ED-A8D4-4CD3-A896-C5787C015EA7}" type="slidenum">
              <a:rPr lang="en-US" smtClean="0"/>
              <a:t>‹#›</a:t>
            </a:fld>
            <a:endParaRPr lang="en-US" dirty="0"/>
          </a:p>
        </p:txBody>
      </p:sp>
    </p:spTree>
    <p:extLst>
      <p:ext uri="{BB962C8B-B14F-4D97-AF65-F5344CB8AC3E}">
        <p14:creationId xmlns:p14="http://schemas.microsoft.com/office/powerpoint/2010/main" val="17534785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0E30E4-A20E-4335-BACE-8631B1155727}" type="datetimeFigureOut">
              <a:rPr lang="en-US" smtClean="0"/>
              <a:t>1/18/2019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0A545ED-A8D4-4CD3-A896-C5787C015EA7}" type="slidenum">
              <a:rPr lang="en-US" smtClean="0"/>
              <a:t>‹#›</a:t>
            </a:fld>
            <a:endParaRPr lang="en-US" dirty="0"/>
          </a:p>
        </p:txBody>
      </p:sp>
    </p:spTree>
    <p:extLst>
      <p:ext uri="{BB962C8B-B14F-4D97-AF65-F5344CB8AC3E}">
        <p14:creationId xmlns:p14="http://schemas.microsoft.com/office/powerpoint/2010/main" val="3465111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0E30E4-A20E-4335-BACE-8631B1155727}" type="datetimeFigureOut">
              <a:rPr lang="en-US" smtClean="0"/>
              <a:t>1/18/2019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0A545ED-A8D4-4CD3-A896-C5787C015EA7}" type="slidenum">
              <a:rPr lang="en-US" smtClean="0"/>
              <a:t>‹#›</a:t>
            </a:fld>
            <a:endParaRPr lang="en-US" dirty="0"/>
          </a:p>
        </p:txBody>
      </p:sp>
    </p:spTree>
    <p:extLst>
      <p:ext uri="{BB962C8B-B14F-4D97-AF65-F5344CB8AC3E}">
        <p14:creationId xmlns:p14="http://schemas.microsoft.com/office/powerpoint/2010/main" val="4012628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0E30E4-A20E-4335-BACE-8631B1155727}" type="datetimeFigureOut">
              <a:rPr lang="en-US" smtClean="0"/>
              <a:t>1/18/2019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0A545ED-A8D4-4CD3-A896-C5787C015EA7}" type="slidenum">
              <a:rPr lang="en-US" smtClean="0"/>
              <a:t>‹#›</a:t>
            </a:fld>
            <a:endParaRPr lang="en-US" dirty="0"/>
          </a:p>
        </p:txBody>
      </p:sp>
    </p:spTree>
    <p:extLst>
      <p:ext uri="{BB962C8B-B14F-4D97-AF65-F5344CB8AC3E}">
        <p14:creationId xmlns:p14="http://schemas.microsoft.com/office/powerpoint/2010/main" val="1449354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40E30E4-A20E-4335-BACE-8631B1155727}" type="datetimeFigureOut">
              <a:rPr lang="en-US" smtClean="0"/>
              <a:t>1/18/2019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0A545ED-A8D4-4CD3-A896-C5787C015EA7}" type="slidenum">
              <a:rPr lang="en-US" smtClean="0"/>
              <a:t>‹#›</a:t>
            </a:fld>
            <a:endParaRPr lang="en-US" dirty="0"/>
          </a:p>
        </p:txBody>
      </p:sp>
    </p:spTree>
    <p:extLst>
      <p:ext uri="{BB962C8B-B14F-4D97-AF65-F5344CB8AC3E}">
        <p14:creationId xmlns:p14="http://schemas.microsoft.com/office/powerpoint/2010/main" val="36216385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40E30E4-A20E-4335-BACE-8631B1155727}" type="datetimeFigureOut">
              <a:rPr lang="en-US" smtClean="0"/>
              <a:t>1/18/2019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0A545ED-A8D4-4CD3-A896-C5787C015EA7}" type="slidenum">
              <a:rPr lang="en-US" smtClean="0"/>
              <a:t>‹#›</a:t>
            </a:fld>
            <a:endParaRPr lang="en-US" dirty="0"/>
          </a:p>
        </p:txBody>
      </p:sp>
    </p:spTree>
    <p:extLst>
      <p:ext uri="{BB962C8B-B14F-4D97-AF65-F5344CB8AC3E}">
        <p14:creationId xmlns:p14="http://schemas.microsoft.com/office/powerpoint/2010/main" val="42884395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40E30E4-A20E-4335-BACE-8631B1155727}" type="datetimeFigureOut">
              <a:rPr lang="en-US" smtClean="0"/>
              <a:t>1/18/2019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0A545ED-A8D4-4CD3-A896-C5787C015EA7}" type="slidenum">
              <a:rPr lang="en-US" smtClean="0"/>
              <a:t>‹#›</a:t>
            </a:fld>
            <a:endParaRPr lang="en-US" dirty="0"/>
          </a:p>
        </p:txBody>
      </p:sp>
    </p:spTree>
    <p:extLst>
      <p:ext uri="{BB962C8B-B14F-4D97-AF65-F5344CB8AC3E}">
        <p14:creationId xmlns:p14="http://schemas.microsoft.com/office/powerpoint/2010/main" val="33362847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40E30E4-A20E-4335-BACE-8631B1155727}" type="datetimeFigureOut">
              <a:rPr lang="en-US" smtClean="0"/>
              <a:t>1/18/2019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0A545ED-A8D4-4CD3-A896-C5787C015EA7}" type="slidenum">
              <a:rPr lang="en-US" smtClean="0"/>
              <a:t>‹#›</a:t>
            </a:fld>
            <a:endParaRPr lang="en-US" dirty="0"/>
          </a:p>
        </p:txBody>
      </p:sp>
    </p:spTree>
    <p:extLst>
      <p:ext uri="{BB962C8B-B14F-4D97-AF65-F5344CB8AC3E}">
        <p14:creationId xmlns:p14="http://schemas.microsoft.com/office/powerpoint/2010/main" val="2755230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0E30E4-A20E-4335-BACE-8631B1155727}" type="datetimeFigureOut">
              <a:rPr lang="en-US" smtClean="0"/>
              <a:t>1/18/2019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0A545ED-A8D4-4CD3-A896-C5787C015EA7}" type="slidenum">
              <a:rPr lang="en-US" smtClean="0"/>
              <a:t>‹#›</a:t>
            </a:fld>
            <a:endParaRPr lang="en-US" dirty="0"/>
          </a:p>
        </p:txBody>
      </p:sp>
    </p:spTree>
    <p:extLst>
      <p:ext uri="{BB962C8B-B14F-4D97-AF65-F5344CB8AC3E}">
        <p14:creationId xmlns:p14="http://schemas.microsoft.com/office/powerpoint/2010/main" val="35167576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40E30E4-A20E-4335-BACE-8631B1155727}" type="datetimeFigureOut">
              <a:rPr lang="en-US" smtClean="0"/>
              <a:t>1/18/2019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0A545ED-A8D4-4CD3-A896-C5787C015EA7}" type="slidenum">
              <a:rPr lang="en-US" smtClean="0"/>
              <a:t>‹#›</a:t>
            </a:fld>
            <a:endParaRPr lang="en-US" dirty="0"/>
          </a:p>
        </p:txBody>
      </p:sp>
    </p:spTree>
    <p:extLst>
      <p:ext uri="{BB962C8B-B14F-4D97-AF65-F5344CB8AC3E}">
        <p14:creationId xmlns:p14="http://schemas.microsoft.com/office/powerpoint/2010/main" val="402226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40E30E4-A20E-4335-BACE-8631B1155727}" type="datetimeFigureOut">
              <a:rPr lang="en-US" smtClean="0"/>
              <a:t>1/18/2019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0A545ED-A8D4-4CD3-A896-C5787C015EA7}" type="slidenum">
              <a:rPr lang="en-US" smtClean="0"/>
              <a:t>‹#›</a:t>
            </a:fld>
            <a:endParaRPr lang="en-US" dirty="0"/>
          </a:p>
        </p:txBody>
      </p:sp>
    </p:spTree>
    <p:extLst>
      <p:ext uri="{BB962C8B-B14F-4D97-AF65-F5344CB8AC3E}">
        <p14:creationId xmlns:p14="http://schemas.microsoft.com/office/powerpoint/2010/main" val="2692405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27456">
              <a:srgbClr val="3C64AB"/>
            </a:gs>
            <a:gs pos="0">
              <a:schemeClr val="accent5">
                <a:lumMod val="67000"/>
              </a:schemeClr>
            </a:gs>
            <a:gs pos="48000">
              <a:schemeClr val="accent5">
                <a:lumMod val="97000"/>
                <a:lumOff val="3000"/>
              </a:schemeClr>
            </a:gs>
            <a:gs pos="100000">
              <a:schemeClr val="accent5">
                <a:lumMod val="60000"/>
                <a:lumOff val="40000"/>
              </a:schemeClr>
            </a:gs>
          </a:gsLst>
          <a:lin ang="27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0E30E4-A20E-4335-BACE-8631B1155727}" type="datetimeFigureOut">
              <a:rPr lang="en-US" smtClean="0"/>
              <a:t>1/18/2019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A545ED-A8D4-4CD3-A896-C5787C015EA7}" type="slidenum">
              <a:rPr lang="en-US" smtClean="0"/>
              <a:t>‹#›</a:t>
            </a:fld>
            <a:endParaRPr lang="en-US" dirty="0"/>
          </a:p>
        </p:txBody>
      </p:sp>
    </p:spTree>
    <p:extLst>
      <p:ext uri="{BB962C8B-B14F-4D97-AF65-F5344CB8AC3E}">
        <p14:creationId xmlns:p14="http://schemas.microsoft.com/office/powerpoint/2010/main" val="107395663"/>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3" Type="http://schemas.openxmlformats.org/officeDocument/2006/relationships/image" Target="../media/image2.jpeg"/><Relationship Id="rId7" Type="http://schemas.openxmlformats.org/officeDocument/2006/relationships/image" Target="../media/image6.jpeg"/><Relationship Id="rId12"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5" Type="http://schemas.openxmlformats.org/officeDocument/2006/relationships/image" Target="../media/image1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 Id="rId14" Type="http://schemas.openxmlformats.org/officeDocument/2006/relationships/image" Target="../media/image13.jpeg"/></Relationships>
</file>

<file path=ppt/slides/_rels/slide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cdc.gov/nchs/data/databriefs/db81.htm" TargetMode="External"/><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solidFill>
                  <a:schemeClr val="bg1"/>
                </a:solidFill>
                <a:latin typeface="Arial Black" panose="020B0A04020102020204" pitchFamily="34" charset="0"/>
              </a:rPr>
              <a:t>An Ounce of Prevention is Worth a Pound of Prevention </a:t>
            </a:r>
          </a:p>
        </p:txBody>
      </p:sp>
      <p:sp>
        <p:nvSpPr>
          <p:cNvPr id="3" name="Subtitle 2"/>
          <p:cNvSpPr>
            <a:spLocks noGrp="1"/>
          </p:cNvSpPr>
          <p:nvPr>
            <p:ph type="subTitle" idx="1"/>
          </p:nvPr>
        </p:nvSpPr>
        <p:spPr>
          <a:xfrm>
            <a:off x="1523999" y="3602037"/>
            <a:ext cx="9739745" cy="2258435"/>
          </a:xfrm>
        </p:spPr>
        <p:txBody>
          <a:bodyPr>
            <a:normAutofit fontScale="47500" lnSpcReduction="20000"/>
          </a:bodyPr>
          <a:lstStyle/>
          <a:p>
            <a:r>
              <a:rPr lang="en-US" sz="4300" dirty="0">
                <a:solidFill>
                  <a:schemeClr val="bg1"/>
                </a:solidFill>
                <a:latin typeface="Arial Black" panose="020B0A04020102020204" pitchFamily="34" charset="0"/>
              </a:rPr>
              <a:t>Prevention Strategies for Targeting </a:t>
            </a:r>
          </a:p>
          <a:p>
            <a:r>
              <a:rPr lang="en-US" sz="4300" dirty="0">
                <a:solidFill>
                  <a:schemeClr val="bg1"/>
                </a:solidFill>
                <a:latin typeface="Arial Black" panose="020B0A04020102020204" pitchFamily="34" charset="0"/>
              </a:rPr>
              <a:t>Nomedical Use and Abuse</a:t>
            </a:r>
          </a:p>
          <a:p>
            <a:r>
              <a:rPr lang="en-US" sz="4300" dirty="0">
                <a:solidFill>
                  <a:schemeClr val="bg1"/>
                </a:solidFill>
                <a:latin typeface="Arial Black" panose="020B0A04020102020204" pitchFamily="34" charset="0"/>
              </a:rPr>
              <a:t> of Prescription Medications </a:t>
            </a:r>
          </a:p>
          <a:p>
            <a:endParaRPr lang="en-US" dirty="0">
              <a:solidFill>
                <a:schemeClr val="bg1"/>
              </a:solidFill>
              <a:latin typeface="Arial Black" panose="020B0A04020102020204" pitchFamily="34" charset="0"/>
            </a:endParaRPr>
          </a:p>
          <a:p>
            <a:endParaRPr lang="en-US" dirty="0">
              <a:solidFill>
                <a:schemeClr val="bg1"/>
              </a:solidFill>
              <a:latin typeface="Arial Black" panose="020B0A04020102020204" pitchFamily="34" charset="0"/>
            </a:endParaRPr>
          </a:p>
          <a:p>
            <a:r>
              <a:rPr lang="en-US" dirty="0">
                <a:solidFill>
                  <a:schemeClr val="bg1"/>
                </a:solidFill>
                <a:latin typeface="Arial Black" panose="020B0A04020102020204" pitchFamily="34" charset="0"/>
              </a:rPr>
              <a:t>Perella Perlstein, </a:t>
            </a:r>
            <a:r>
              <a:rPr lang="en-US" dirty="0" err="1">
                <a:solidFill>
                  <a:schemeClr val="bg1"/>
                </a:solidFill>
                <a:latin typeface="Arial Black" panose="020B0A04020102020204" pitchFamily="34" charset="0"/>
              </a:rPr>
              <a:t>PsyD</a:t>
            </a:r>
            <a:endParaRPr lang="en-US" dirty="0">
              <a:solidFill>
                <a:schemeClr val="bg1"/>
              </a:solidFill>
              <a:latin typeface="Arial Black" panose="020B0A04020102020204" pitchFamily="34" charset="0"/>
            </a:endParaRPr>
          </a:p>
          <a:p>
            <a:r>
              <a:rPr lang="en-US" dirty="0">
                <a:solidFill>
                  <a:schemeClr val="bg1"/>
                </a:solidFill>
                <a:latin typeface="Arial Black" panose="020B0A04020102020204" pitchFamily="34" charset="0"/>
              </a:rPr>
              <a:t>OJNA Conference </a:t>
            </a:r>
          </a:p>
          <a:p>
            <a:r>
              <a:rPr lang="en-US" dirty="0">
                <a:solidFill>
                  <a:schemeClr val="bg1"/>
                </a:solidFill>
                <a:latin typeface="Arial Black" panose="020B0A04020102020204" pitchFamily="34" charset="0"/>
              </a:rPr>
              <a:t>January 6, 2013</a:t>
            </a:r>
          </a:p>
        </p:txBody>
      </p:sp>
    </p:spTree>
    <p:extLst>
      <p:ext uri="{BB962C8B-B14F-4D97-AF65-F5344CB8AC3E}">
        <p14:creationId xmlns:p14="http://schemas.microsoft.com/office/powerpoint/2010/main" val="37483809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latin typeface="Arial Black" panose="020B0A04020102020204" pitchFamily="34" charset="0"/>
              </a:rPr>
              <a:t>An Ounce of Prevention…</a:t>
            </a:r>
          </a:p>
        </p:txBody>
      </p:sp>
      <p:sp>
        <p:nvSpPr>
          <p:cNvPr id="3" name="Content Placeholder 2"/>
          <p:cNvSpPr>
            <a:spLocks noGrp="1"/>
          </p:cNvSpPr>
          <p:nvPr>
            <p:ph idx="1"/>
          </p:nvPr>
        </p:nvSpPr>
        <p:spPr/>
        <p:txBody>
          <a:bodyPr/>
          <a:lstStyle/>
          <a:p>
            <a:r>
              <a:rPr lang="en-US" dirty="0">
                <a:solidFill>
                  <a:schemeClr val="bg1"/>
                </a:solidFill>
                <a:latin typeface="Arial Black" panose="020B0A04020102020204" pitchFamily="34" charset="0"/>
              </a:rPr>
              <a:t>Models of Prevention </a:t>
            </a:r>
          </a:p>
        </p:txBody>
      </p:sp>
    </p:spTree>
    <p:extLst>
      <p:ext uri="{BB962C8B-B14F-4D97-AF65-F5344CB8AC3E}">
        <p14:creationId xmlns:p14="http://schemas.microsoft.com/office/powerpoint/2010/main" val="28790312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628650" y="679451"/>
            <a:ext cx="7886700" cy="1325563"/>
          </a:xfrm>
        </p:spPr>
        <p:txBody>
          <a:bodyPr/>
          <a:lstStyle/>
          <a:p>
            <a:pPr>
              <a:defRPr/>
            </a:pPr>
            <a:r>
              <a:rPr lang="en-US" dirty="0">
                <a:solidFill>
                  <a:schemeClr val="bg1"/>
                </a:solidFill>
                <a:latin typeface="Arial Black" panose="020B0A04020102020204" pitchFamily="34" charset="0"/>
              </a:rPr>
              <a:t>Distribution of Consumption Model</a:t>
            </a:r>
          </a:p>
        </p:txBody>
      </p:sp>
      <p:sp>
        <p:nvSpPr>
          <p:cNvPr id="8" name="Content Placeholder 2"/>
          <p:cNvSpPr>
            <a:spLocks noGrp="1"/>
          </p:cNvSpPr>
          <p:nvPr>
            <p:ph idx="1"/>
          </p:nvPr>
        </p:nvSpPr>
        <p:spPr bwMode="auto">
          <a:xfrm>
            <a:off x="628650" y="2178050"/>
            <a:ext cx="7886700" cy="4351338"/>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solidFill>
                  <a:schemeClr val="bg1"/>
                </a:solidFill>
                <a:latin typeface="Arial Black" panose="020B0A04020102020204" pitchFamily="34" charset="0"/>
              </a:rPr>
              <a:t>Distribution of consumption approach, posits: </a:t>
            </a:r>
          </a:p>
          <a:p>
            <a:pPr lvl="1"/>
            <a:r>
              <a:rPr lang="en-US" altLang="en-US" dirty="0">
                <a:solidFill>
                  <a:schemeClr val="bg1"/>
                </a:solidFill>
                <a:latin typeface="Arial Black" panose="020B0A04020102020204" pitchFamily="34" charset="0"/>
              </a:rPr>
              <a:t>The proportion of heavy drinkers in a culture is positively related to the mean level of alcohol consumption</a:t>
            </a:r>
          </a:p>
          <a:p>
            <a:pPr lvl="1"/>
            <a:r>
              <a:rPr lang="en-US" altLang="en-US" dirty="0">
                <a:solidFill>
                  <a:schemeClr val="bg1"/>
                </a:solidFill>
                <a:latin typeface="Arial Black" panose="020B0A04020102020204" pitchFamily="34" charset="0"/>
              </a:rPr>
              <a:t>Heavier alcohol consumption increases the probability of alcohol problems</a:t>
            </a:r>
          </a:p>
          <a:p>
            <a:pPr lvl="1"/>
            <a:r>
              <a:rPr lang="en-US" altLang="en-US" dirty="0">
                <a:solidFill>
                  <a:schemeClr val="bg1"/>
                </a:solidFill>
                <a:latin typeface="Arial Black" panose="020B0A04020102020204" pitchFamily="34" charset="0"/>
              </a:rPr>
              <a:t>Alcohol consumption is a risk factor for use and abuse of other mind-altering substances. </a:t>
            </a:r>
          </a:p>
          <a:p>
            <a:endParaRPr lang="en-US" altLang="en-US"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30583199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28650" y="365126"/>
            <a:ext cx="7886700" cy="1325563"/>
          </a:xfrm>
        </p:spPr>
        <p:txBody>
          <a:bodyPr/>
          <a:lstStyle/>
          <a:p>
            <a:pPr>
              <a:defRPr/>
            </a:pPr>
            <a:r>
              <a:rPr lang="en-US" dirty="0">
                <a:solidFill>
                  <a:schemeClr val="bg1"/>
                </a:solidFill>
                <a:latin typeface="Arial Black" panose="020B0A04020102020204" pitchFamily="34" charset="0"/>
              </a:rPr>
              <a:t>Proscriptive Model</a:t>
            </a:r>
          </a:p>
        </p:txBody>
      </p:sp>
      <p:sp>
        <p:nvSpPr>
          <p:cNvPr id="5" name="Content Placeholder 2"/>
          <p:cNvSpPr>
            <a:spLocks noGrp="1"/>
          </p:cNvSpPr>
          <p:nvPr>
            <p:ph idx="1"/>
          </p:nvPr>
        </p:nvSpPr>
        <p:spPr bwMode="auto">
          <a:xfrm>
            <a:off x="628650" y="1825625"/>
            <a:ext cx="7886700" cy="4351338"/>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solidFill>
                  <a:schemeClr val="bg1"/>
                </a:solidFill>
                <a:latin typeface="Arial Black" panose="020B0A04020102020204" pitchFamily="34" charset="0"/>
              </a:rPr>
              <a:t>Proscriptive approach: focuses on prohibiting the availability of substances and emphasizes abstention from drug use</a:t>
            </a:r>
          </a:p>
          <a:p>
            <a:r>
              <a:rPr lang="en-US" altLang="en-US" dirty="0">
                <a:solidFill>
                  <a:schemeClr val="bg1"/>
                </a:solidFill>
                <a:latin typeface="Arial Black" panose="020B0A04020102020204" pitchFamily="34" charset="0"/>
              </a:rPr>
              <a:t>Takes a moral stance:  if there is no use of the substance, then there can be no problem</a:t>
            </a:r>
          </a:p>
          <a:p>
            <a:endParaRPr lang="en-US" altLang="en-US" dirty="0">
              <a:solidFill>
                <a:schemeClr val="bg1"/>
              </a:solidFill>
              <a:latin typeface="Arial Black" panose="020B0A04020102020204" pitchFamily="34" charset="0"/>
            </a:endParaRPr>
          </a:p>
          <a:p>
            <a:endParaRPr lang="en-US" altLang="en-US"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18925261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67994" y="2047875"/>
            <a:ext cx="7763024" cy="4100705"/>
          </a:xfrm>
        </p:spPr>
      </p:pic>
      <p:sp>
        <p:nvSpPr>
          <p:cNvPr id="5" name="Title 3"/>
          <p:cNvSpPr>
            <a:spLocks noGrp="1"/>
          </p:cNvSpPr>
          <p:nvPr>
            <p:ph type="title"/>
          </p:nvPr>
        </p:nvSpPr>
        <p:spPr>
          <a:xfrm>
            <a:off x="736842" y="514349"/>
            <a:ext cx="7886700" cy="1325563"/>
          </a:xfrm>
        </p:spPr>
        <p:txBody>
          <a:bodyPr/>
          <a:lstStyle/>
          <a:p>
            <a:pPr>
              <a:defRPr/>
            </a:pPr>
            <a:r>
              <a:rPr lang="en-US" dirty="0">
                <a:solidFill>
                  <a:schemeClr val="bg1"/>
                </a:solidFill>
                <a:latin typeface="Arial Black" panose="020B0A04020102020204" pitchFamily="34" charset="0"/>
              </a:rPr>
              <a:t>Socio-ecological Model of Prevention </a:t>
            </a:r>
          </a:p>
        </p:txBody>
      </p:sp>
      <p:sp>
        <p:nvSpPr>
          <p:cNvPr id="6" name="Content Placeholder 1"/>
          <p:cNvSpPr txBox="1">
            <a:spLocks/>
          </p:cNvSpPr>
          <p:nvPr/>
        </p:nvSpPr>
        <p:spPr bwMode="auto">
          <a:xfrm>
            <a:off x="736842" y="2024255"/>
            <a:ext cx="3331152"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dirty="0">
                <a:solidFill>
                  <a:schemeClr val="bg1"/>
                </a:solidFill>
                <a:latin typeface="Arial Black" panose="020B0A04020102020204" pitchFamily="34" charset="0"/>
              </a:rPr>
              <a:t>Dominant approach in the US</a:t>
            </a:r>
          </a:p>
          <a:p>
            <a:r>
              <a:rPr lang="en-US" altLang="en-US" dirty="0">
                <a:solidFill>
                  <a:schemeClr val="bg1"/>
                </a:solidFill>
                <a:latin typeface="Arial Black" panose="020B0A04020102020204" pitchFamily="34" charset="0"/>
              </a:rPr>
              <a:t>Posits that social norms directly influence substance use.</a:t>
            </a:r>
          </a:p>
          <a:p>
            <a:pPr marL="0" indent="0">
              <a:buNone/>
            </a:pPr>
            <a:endParaRPr lang="en-US" altLang="en-US"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28071248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jalderman\Desktop\im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4960" y="341897"/>
            <a:ext cx="6583350" cy="5761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485775" y="914401"/>
            <a:ext cx="3838575" cy="2308324"/>
          </a:xfrm>
          <a:prstGeom prst="rect">
            <a:avLst/>
          </a:prstGeom>
          <a:noFill/>
        </p:spPr>
        <p:txBody>
          <a:bodyPr wrap="square" rtlCol="0">
            <a:spAutoFit/>
          </a:bodyPr>
          <a:lstStyle/>
          <a:p>
            <a:r>
              <a:rPr lang="en-US" sz="2400" i="1" dirty="0">
                <a:solidFill>
                  <a:schemeClr val="bg1"/>
                </a:solidFill>
                <a:latin typeface="Arial Black" panose="020B0A04020102020204" pitchFamily="34" charset="0"/>
              </a:rPr>
              <a:t>An Example of the Socio-ecological Model: Effecting Societal Behavior to Reduce Smoking Rates in the US</a:t>
            </a:r>
          </a:p>
        </p:txBody>
      </p:sp>
    </p:spTree>
    <p:extLst>
      <p:ext uri="{BB962C8B-B14F-4D97-AF65-F5344CB8AC3E}">
        <p14:creationId xmlns:p14="http://schemas.microsoft.com/office/powerpoint/2010/main" val="13997905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jalderman\Desktop\im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9126" y="1179509"/>
            <a:ext cx="7140996" cy="5417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495300" y="304801"/>
            <a:ext cx="11363325" cy="830997"/>
          </a:xfrm>
          <a:prstGeom prst="rect">
            <a:avLst/>
          </a:prstGeom>
          <a:noFill/>
        </p:spPr>
        <p:txBody>
          <a:bodyPr wrap="square" rtlCol="0">
            <a:spAutoFit/>
          </a:bodyPr>
          <a:lstStyle/>
          <a:p>
            <a:r>
              <a:rPr lang="en-US" sz="2400" i="1" dirty="0">
                <a:solidFill>
                  <a:schemeClr val="bg1"/>
                </a:solidFill>
                <a:latin typeface="Arial Black" panose="020B0A04020102020204" pitchFamily="34" charset="0"/>
              </a:rPr>
              <a:t>A Second Example of the Socio-ecological Model: The Long-term Impact of Prohibition </a:t>
            </a:r>
          </a:p>
        </p:txBody>
      </p:sp>
    </p:spTree>
    <p:extLst>
      <p:ext uri="{BB962C8B-B14F-4D97-AF65-F5344CB8AC3E}">
        <p14:creationId xmlns:p14="http://schemas.microsoft.com/office/powerpoint/2010/main" val="2824298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38200" y="365125"/>
            <a:ext cx="10515600" cy="1325563"/>
          </a:xfrm>
        </p:spPr>
        <p:txBody>
          <a:bodyPr/>
          <a:lstStyle/>
          <a:p>
            <a:r>
              <a:rPr lang="en-US" dirty="0">
                <a:solidFill>
                  <a:schemeClr val="bg1"/>
                </a:solidFill>
                <a:latin typeface="Arial Black" panose="020B0A04020102020204" pitchFamily="34" charset="0"/>
              </a:rPr>
              <a:t>Four Levels of the Socio-ecological Model </a:t>
            </a:r>
          </a:p>
        </p:txBody>
      </p:sp>
      <p:sp>
        <p:nvSpPr>
          <p:cNvPr id="5" name="Content Placeholder 2"/>
          <p:cNvSpPr>
            <a:spLocks noGrp="1"/>
          </p:cNvSpPr>
          <p:nvPr>
            <p:ph idx="1"/>
          </p:nvPr>
        </p:nvSpPr>
        <p:spPr>
          <a:xfrm>
            <a:off x="838200" y="1825625"/>
            <a:ext cx="10515600" cy="4351338"/>
          </a:xfrm>
        </p:spPr>
        <p:txBody>
          <a:bodyPr>
            <a:normAutofit fontScale="92500" lnSpcReduction="10000"/>
          </a:bodyPr>
          <a:lstStyle/>
          <a:p>
            <a:r>
              <a:rPr lang="en-US" dirty="0">
                <a:solidFill>
                  <a:schemeClr val="bg1"/>
                </a:solidFill>
                <a:latin typeface="Arial Black" panose="020B0A04020102020204" pitchFamily="34" charset="0"/>
              </a:rPr>
              <a:t>Individual level: e.g., age, education, income, health, and psychosocial problems</a:t>
            </a:r>
          </a:p>
          <a:p>
            <a:r>
              <a:rPr lang="en-US" dirty="0">
                <a:solidFill>
                  <a:schemeClr val="bg1"/>
                </a:solidFill>
                <a:latin typeface="Arial Black" panose="020B0A04020102020204" pitchFamily="34" charset="0"/>
              </a:rPr>
              <a:t>Relationship level: e.g., individual’s closest social circle— family members, peers, teachers, and other close relationships — that contribute to his or her range of experiences and that may influence his or her behavior. </a:t>
            </a:r>
          </a:p>
          <a:p>
            <a:r>
              <a:rPr lang="en-US" dirty="0">
                <a:solidFill>
                  <a:schemeClr val="bg1"/>
                </a:solidFill>
                <a:latin typeface="Arial Black" panose="020B0A04020102020204" pitchFamily="34" charset="0"/>
              </a:rPr>
              <a:t>Community level: Includes the settings in which social relationships occur, e.g., schools, workplaces, and neighborhoods.</a:t>
            </a:r>
          </a:p>
          <a:p>
            <a:r>
              <a:rPr lang="en-US" dirty="0">
                <a:solidFill>
                  <a:schemeClr val="bg1"/>
                </a:solidFill>
                <a:latin typeface="Arial Black" panose="020B0A04020102020204" pitchFamily="34" charset="0"/>
              </a:rPr>
              <a:t>Social level: Includes the broad societal factors, i.e., social and cultural norms. </a:t>
            </a:r>
          </a:p>
          <a:p>
            <a:endParaRPr lang="en-US"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24357109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00062"/>
            <a:ext cx="10515600" cy="1325563"/>
          </a:xfrm>
        </p:spPr>
        <p:txBody>
          <a:bodyPr/>
          <a:lstStyle/>
          <a:p>
            <a:r>
              <a:rPr lang="en-US" dirty="0">
                <a:solidFill>
                  <a:schemeClr val="bg1"/>
                </a:solidFill>
                <a:latin typeface="Arial Black" panose="020B0A04020102020204" pitchFamily="34" charset="0"/>
              </a:rPr>
              <a:t>Individual Risk Factors for NMUPD</a:t>
            </a:r>
          </a:p>
        </p:txBody>
      </p:sp>
      <p:sp>
        <p:nvSpPr>
          <p:cNvPr id="3" name="Content Placeholder 2"/>
          <p:cNvSpPr>
            <a:spLocks noGrp="1"/>
          </p:cNvSpPr>
          <p:nvPr>
            <p:ph idx="1"/>
          </p:nvPr>
        </p:nvSpPr>
        <p:spPr>
          <a:xfrm>
            <a:off x="838200" y="2187575"/>
            <a:ext cx="10515600" cy="4351338"/>
          </a:xfrm>
        </p:spPr>
        <p:txBody>
          <a:bodyPr>
            <a:normAutofit/>
          </a:bodyPr>
          <a:lstStyle/>
          <a:p>
            <a:r>
              <a:rPr lang="en-US" dirty="0">
                <a:solidFill>
                  <a:schemeClr val="bg1"/>
                </a:solidFill>
                <a:latin typeface="Arial Black" panose="020B0A04020102020204" pitchFamily="34" charset="0"/>
              </a:rPr>
              <a:t>Demographic variables </a:t>
            </a:r>
          </a:p>
          <a:p>
            <a:r>
              <a:rPr lang="en-US" dirty="0">
                <a:solidFill>
                  <a:schemeClr val="bg1"/>
                </a:solidFill>
                <a:latin typeface="Arial Black" panose="020B0A04020102020204" pitchFamily="34" charset="0"/>
              </a:rPr>
              <a:t>Mental Health concerns</a:t>
            </a:r>
          </a:p>
          <a:p>
            <a:r>
              <a:rPr lang="en-US" dirty="0">
                <a:solidFill>
                  <a:schemeClr val="bg1"/>
                </a:solidFill>
                <a:latin typeface="Arial Black" panose="020B0A04020102020204" pitchFamily="34" charset="0"/>
              </a:rPr>
              <a:t>A</a:t>
            </a:r>
            <a:r>
              <a:rPr lang="en-US" b="1" dirty="0">
                <a:solidFill>
                  <a:schemeClr val="bg1"/>
                </a:solidFill>
                <a:latin typeface="Arial Black" panose="020B0A04020102020204" pitchFamily="34" charset="0"/>
              </a:rPr>
              <a:t>cute and chronic pain</a:t>
            </a:r>
            <a:r>
              <a:rPr lang="en-US" dirty="0">
                <a:solidFill>
                  <a:schemeClr val="bg1"/>
                </a:solidFill>
                <a:latin typeface="Arial Black" panose="020B0A04020102020204" pitchFamily="34" charset="0"/>
              </a:rPr>
              <a:t> </a:t>
            </a:r>
          </a:p>
          <a:p>
            <a:r>
              <a:rPr lang="en-US" b="1" dirty="0">
                <a:solidFill>
                  <a:schemeClr val="bg1"/>
                </a:solidFill>
                <a:latin typeface="Arial Black" panose="020B0A04020102020204" pitchFamily="34" charset="0"/>
              </a:rPr>
              <a:t>Physical health problems</a:t>
            </a:r>
            <a:r>
              <a:rPr lang="en-US" dirty="0">
                <a:solidFill>
                  <a:schemeClr val="bg1"/>
                </a:solidFill>
                <a:latin typeface="Arial Black" panose="020B0A04020102020204" pitchFamily="34" charset="0"/>
              </a:rPr>
              <a:t> </a:t>
            </a:r>
          </a:p>
          <a:p>
            <a:r>
              <a:rPr lang="en-US" dirty="0">
                <a:solidFill>
                  <a:schemeClr val="bg1"/>
                </a:solidFill>
                <a:latin typeface="Arial Black" panose="020B0A04020102020204" pitchFamily="34" charset="0"/>
              </a:rPr>
              <a:t>Behavioral indicators</a:t>
            </a:r>
          </a:p>
          <a:p>
            <a:r>
              <a:rPr lang="en-US" dirty="0">
                <a:solidFill>
                  <a:schemeClr val="bg1"/>
                </a:solidFill>
                <a:latin typeface="Arial Black" panose="020B0A04020102020204" pitchFamily="34" charset="0"/>
              </a:rPr>
              <a:t>Protective factors  </a:t>
            </a:r>
          </a:p>
          <a:p>
            <a:pPr marL="0" indent="0">
              <a:buNone/>
            </a:pPr>
            <a:endParaRPr lang="en-US"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33964689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38200" y="365125"/>
            <a:ext cx="10515600" cy="1325563"/>
          </a:xfrm>
        </p:spPr>
        <p:txBody>
          <a:bodyPr/>
          <a:lstStyle/>
          <a:p>
            <a:r>
              <a:rPr lang="en-US" dirty="0">
                <a:solidFill>
                  <a:schemeClr val="bg1"/>
                </a:solidFill>
                <a:latin typeface="Arial Black" panose="020B0A04020102020204" pitchFamily="34" charset="0"/>
              </a:rPr>
              <a:t>Individual Risk Factors – Demographic Factors</a:t>
            </a:r>
          </a:p>
        </p:txBody>
      </p:sp>
      <p:sp>
        <p:nvSpPr>
          <p:cNvPr id="5" name="Content Placeholder 2"/>
          <p:cNvSpPr>
            <a:spLocks noGrp="1"/>
          </p:cNvSpPr>
          <p:nvPr>
            <p:ph idx="1"/>
          </p:nvPr>
        </p:nvSpPr>
        <p:spPr>
          <a:xfrm>
            <a:off x="838200" y="1825625"/>
            <a:ext cx="5638800" cy="4351338"/>
          </a:xfrm>
        </p:spPr>
        <p:txBody>
          <a:bodyPr/>
          <a:lstStyle/>
          <a:p>
            <a:r>
              <a:rPr lang="en-US" dirty="0">
                <a:solidFill>
                  <a:schemeClr val="bg1"/>
                </a:solidFill>
                <a:latin typeface="Arial Black" panose="020B0A04020102020204" pitchFamily="34" charset="0"/>
              </a:rPr>
              <a:t>Religiosity </a:t>
            </a:r>
          </a:p>
          <a:p>
            <a:pPr lvl="1"/>
            <a:r>
              <a:rPr lang="en-US" dirty="0">
                <a:solidFill>
                  <a:schemeClr val="bg1"/>
                </a:solidFill>
                <a:latin typeface="Arial Black" panose="020B0A04020102020204" pitchFamily="34" charset="0"/>
              </a:rPr>
              <a:t>Having decreased religiosity </a:t>
            </a:r>
          </a:p>
          <a:p>
            <a:pPr lvl="1"/>
            <a:r>
              <a:rPr lang="en-US" dirty="0">
                <a:solidFill>
                  <a:schemeClr val="bg1"/>
                </a:solidFill>
                <a:latin typeface="Arial Black" panose="020B0A04020102020204" pitchFamily="34" charset="0"/>
              </a:rPr>
              <a:t>Spiritual beliefs influence decision-making </a:t>
            </a:r>
          </a:p>
          <a:p>
            <a:r>
              <a:rPr lang="en-US" dirty="0">
                <a:solidFill>
                  <a:schemeClr val="bg1"/>
                </a:solidFill>
                <a:latin typeface="Arial Black" panose="020B0A04020102020204" pitchFamily="34" charset="0"/>
              </a:rPr>
              <a:t>Age </a:t>
            </a:r>
          </a:p>
          <a:p>
            <a:pPr lvl="1"/>
            <a:r>
              <a:rPr lang="en-US" dirty="0">
                <a:solidFill>
                  <a:schemeClr val="bg1"/>
                </a:solidFill>
                <a:latin typeface="Arial Black" panose="020B0A04020102020204" pitchFamily="34" charset="0"/>
              </a:rPr>
              <a:t>Initiation of prescription drug misuse before age 13 (vs. after age 21) </a:t>
            </a:r>
          </a:p>
          <a:p>
            <a:pPr marL="0" indent="0">
              <a:buNone/>
            </a:pPr>
            <a:endParaRPr lang="en-US" dirty="0">
              <a:solidFill>
                <a:schemeClr val="bg1"/>
              </a:solidFill>
              <a:latin typeface="Arial Black" panose="020B0A04020102020204" pitchFamily="34" charset="0"/>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6675" y="2438400"/>
            <a:ext cx="4583047" cy="3181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26254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50875"/>
            <a:ext cx="10515600" cy="1325563"/>
          </a:xfrm>
        </p:spPr>
        <p:txBody>
          <a:bodyPr/>
          <a:lstStyle/>
          <a:p>
            <a:r>
              <a:rPr lang="en-US" dirty="0">
                <a:solidFill>
                  <a:schemeClr val="bg1"/>
                </a:solidFill>
                <a:latin typeface="Arial Black" panose="020B0A04020102020204" pitchFamily="34" charset="0"/>
              </a:rPr>
              <a:t>Individual-Risk Factors – Mental Health </a:t>
            </a:r>
          </a:p>
        </p:txBody>
      </p:sp>
      <p:sp>
        <p:nvSpPr>
          <p:cNvPr id="3" name="Content Placeholder 2"/>
          <p:cNvSpPr>
            <a:spLocks noGrp="1"/>
          </p:cNvSpPr>
          <p:nvPr>
            <p:ph idx="1"/>
          </p:nvPr>
        </p:nvSpPr>
        <p:spPr>
          <a:xfrm>
            <a:off x="514350" y="2178050"/>
            <a:ext cx="10839450" cy="4351338"/>
          </a:xfrm>
        </p:spPr>
        <p:txBody>
          <a:bodyPr>
            <a:normAutofit fontScale="92500" lnSpcReduction="10000"/>
          </a:bodyPr>
          <a:lstStyle/>
          <a:p>
            <a:r>
              <a:rPr lang="en-US" dirty="0">
                <a:solidFill>
                  <a:schemeClr val="bg1"/>
                </a:solidFill>
                <a:latin typeface="Arial Black" panose="020B0A04020102020204" pitchFamily="34" charset="0"/>
              </a:rPr>
              <a:t>Current DX of Major Depressive Disorder </a:t>
            </a:r>
          </a:p>
          <a:p>
            <a:r>
              <a:rPr lang="en-US" dirty="0">
                <a:solidFill>
                  <a:schemeClr val="bg1"/>
                </a:solidFill>
                <a:latin typeface="Arial Black" panose="020B0A04020102020204" pitchFamily="34" charset="0"/>
              </a:rPr>
              <a:t>Current SI</a:t>
            </a:r>
          </a:p>
          <a:p>
            <a:r>
              <a:rPr lang="en-US" dirty="0">
                <a:solidFill>
                  <a:schemeClr val="bg1"/>
                </a:solidFill>
                <a:latin typeface="Arial Black" panose="020B0A04020102020204" pitchFamily="34" charset="0"/>
              </a:rPr>
              <a:t>Past 30-day anxiety </a:t>
            </a:r>
          </a:p>
          <a:p>
            <a:pPr lvl="1"/>
            <a:r>
              <a:rPr lang="en-US" dirty="0">
                <a:solidFill>
                  <a:schemeClr val="bg1"/>
                </a:solidFill>
                <a:latin typeface="Arial Black" panose="020B0A04020102020204" pitchFamily="34" charset="0"/>
              </a:rPr>
              <a:t>Having a prescription for tranquilizers </a:t>
            </a:r>
          </a:p>
          <a:p>
            <a:pPr lvl="1"/>
            <a:r>
              <a:rPr lang="en-US" dirty="0">
                <a:solidFill>
                  <a:schemeClr val="bg1"/>
                </a:solidFill>
                <a:latin typeface="Arial Black" panose="020B0A04020102020204" pitchFamily="34" charset="0"/>
              </a:rPr>
              <a:t>Excessive exposure to prescription opioids or benzodiazepines </a:t>
            </a:r>
          </a:p>
          <a:p>
            <a:r>
              <a:rPr lang="en-US" dirty="0">
                <a:solidFill>
                  <a:schemeClr val="bg1"/>
                </a:solidFill>
                <a:latin typeface="Arial Black" panose="020B0A04020102020204" pitchFamily="34" charset="0"/>
              </a:rPr>
              <a:t>Past year of PTSD</a:t>
            </a:r>
          </a:p>
          <a:p>
            <a:r>
              <a:rPr lang="en-US" dirty="0">
                <a:solidFill>
                  <a:schemeClr val="bg1"/>
                </a:solidFill>
                <a:latin typeface="Arial Black" panose="020B0A04020102020204" pitchFamily="34" charset="0"/>
              </a:rPr>
              <a:t>Past year of mood disorder </a:t>
            </a:r>
          </a:p>
          <a:p>
            <a:r>
              <a:rPr lang="en-US" dirty="0">
                <a:solidFill>
                  <a:schemeClr val="bg1"/>
                </a:solidFill>
                <a:latin typeface="Arial Black" panose="020B0A04020102020204" pitchFamily="34" charset="0"/>
              </a:rPr>
              <a:t>Past year of anxiety disorder </a:t>
            </a:r>
          </a:p>
          <a:p>
            <a:r>
              <a:rPr lang="en-US" dirty="0">
                <a:solidFill>
                  <a:schemeClr val="bg1"/>
                </a:solidFill>
                <a:latin typeface="Arial Black" panose="020B0A04020102020204" pitchFamily="34" charset="0"/>
              </a:rPr>
              <a:t>DX of ADHD</a:t>
            </a:r>
          </a:p>
          <a:p>
            <a:pPr lvl="1"/>
            <a:r>
              <a:rPr lang="en-US" dirty="0">
                <a:solidFill>
                  <a:schemeClr val="bg1"/>
                </a:solidFill>
                <a:latin typeface="Arial Black" panose="020B0A04020102020204" pitchFamily="34" charset="0"/>
              </a:rPr>
              <a:t>Having the perception that stimulant misuse is necessary to complete tasks </a:t>
            </a:r>
          </a:p>
          <a:p>
            <a:endParaRPr lang="en-US"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40259276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2"/>
                </a:solidFill>
                <a:latin typeface="Arial Black" panose="020B0A04020102020204" pitchFamily="34" charset="0"/>
              </a:rPr>
              <a:t>Objectives </a:t>
            </a:r>
          </a:p>
        </p:txBody>
      </p:sp>
      <p:sp>
        <p:nvSpPr>
          <p:cNvPr id="3" name="Content Placeholder 2"/>
          <p:cNvSpPr>
            <a:spLocks noGrp="1"/>
          </p:cNvSpPr>
          <p:nvPr>
            <p:ph idx="1"/>
          </p:nvPr>
        </p:nvSpPr>
        <p:spPr/>
        <p:txBody>
          <a:bodyPr/>
          <a:lstStyle/>
          <a:p>
            <a:r>
              <a:rPr lang="en-US" dirty="0">
                <a:solidFill>
                  <a:schemeClr val="bg1"/>
                </a:solidFill>
                <a:latin typeface="Arial Black" panose="020B0A04020102020204" pitchFamily="34" charset="0"/>
              </a:rPr>
              <a:t>Pathways of </a:t>
            </a:r>
            <a:r>
              <a:rPr lang="en-US" dirty="0" err="1">
                <a:solidFill>
                  <a:schemeClr val="bg1"/>
                </a:solidFill>
                <a:latin typeface="Arial Black" panose="020B0A04020102020204" pitchFamily="34" charset="0"/>
              </a:rPr>
              <a:t>Nomedical</a:t>
            </a:r>
            <a:r>
              <a:rPr lang="en-US" dirty="0">
                <a:solidFill>
                  <a:schemeClr val="bg1"/>
                </a:solidFill>
                <a:latin typeface="Arial Black" panose="020B0A04020102020204" pitchFamily="34" charset="0"/>
              </a:rPr>
              <a:t> Use and Abuse of Prescription Medications (NUAMP)</a:t>
            </a:r>
          </a:p>
          <a:p>
            <a:r>
              <a:rPr lang="en-US" dirty="0">
                <a:solidFill>
                  <a:schemeClr val="bg1"/>
                </a:solidFill>
                <a:latin typeface="Arial Black" panose="020B0A04020102020204" pitchFamily="34" charset="0"/>
              </a:rPr>
              <a:t>Introduce Prevention Models targeting NUAMP</a:t>
            </a:r>
          </a:p>
          <a:p>
            <a:r>
              <a:rPr lang="en-US" dirty="0">
                <a:solidFill>
                  <a:schemeClr val="bg1"/>
                </a:solidFill>
                <a:latin typeface="Arial Black" panose="020B0A04020102020204" pitchFamily="34" charset="0"/>
              </a:rPr>
              <a:t>Discuss Socio-ecological Model </a:t>
            </a:r>
          </a:p>
          <a:p>
            <a:r>
              <a:rPr lang="en-US" dirty="0">
                <a:solidFill>
                  <a:schemeClr val="bg1"/>
                </a:solidFill>
                <a:latin typeface="Arial Black" panose="020B0A04020102020204" pitchFamily="34" charset="0"/>
              </a:rPr>
              <a:t>Highlight Individual and Environmental Risk Factors </a:t>
            </a:r>
          </a:p>
        </p:txBody>
      </p:sp>
    </p:spTree>
    <p:extLst>
      <p:ext uri="{BB962C8B-B14F-4D97-AF65-F5344CB8AC3E}">
        <p14:creationId xmlns:p14="http://schemas.microsoft.com/office/powerpoint/2010/main" val="11253710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latin typeface="Arial Black" panose="020B0A04020102020204" pitchFamily="34" charset="0"/>
              </a:rPr>
              <a:t>Individual Risk Factors- Pain and Perception of Pain </a:t>
            </a:r>
          </a:p>
        </p:txBody>
      </p:sp>
      <p:sp>
        <p:nvSpPr>
          <p:cNvPr id="3" name="Content Placeholder 2"/>
          <p:cNvSpPr>
            <a:spLocks noGrp="1"/>
          </p:cNvSpPr>
          <p:nvPr>
            <p:ph idx="1"/>
          </p:nvPr>
        </p:nvSpPr>
        <p:spPr>
          <a:xfrm>
            <a:off x="838199" y="1825625"/>
            <a:ext cx="11039475" cy="4351338"/>
          </a:xfrm>
        </p:spPr>
        <p:txBody>
          <a:bodyPr>
            <a:normAutofit fontScale="85000" lnSpcReduction="20000"/>
          </a:bodyPr>
          <a:lstStyle/>
          <a:p>
            <a:r>
              <a:rPr lang="en-US" dirty="0">
                <a:solidFill>
                  <a:schemeClr val="bg1"/>
                </a:solidFill>
                <a:latin typeface="Arial Black" panose="020B0A04020102020204" pitchFamily="34" charset="0"/>
              </a:rPr>
              <a:t>“Catastrophizing” current pain severity</a:t>
            </a:r>
          </a:p>
          <a:p>
            <a:r>
              <a:rPr lang="en-US" dirty="0">
                <a:solidFill>
                  <a:schemeClr val="bg1"/>
                </a:solidFill>
                <a:latin typeface="Arial Black" panose="020B0A04020102020204" pitchFamily="34" charset="0"/>
              </a:rPr>
              <a:t>Anticipatory anxiety about pain </a:t>
            </a:r>
          </a:p>
          <a:p>
            <a:r>
              <a:rPr lang="en-US" dirty="0">
                <a:solidFill>
                  <a:schemeClr val="bg1"/>
                </a:solidFill>
                <a:latin typeface="Arial Black" panose="020B0A04020102020204" pitchFamily="34" charset="0"/>
              </a:rPr>
              <a:t>High level of pain </a:t>
            </a:r>
          </a:p>
          <a:p>
            <a:r>
              <a:rPr lang="en-US" dirty="0">
                <a:solidFill>
                  <a:schemeClr val="bg1"/>
                </a:solidFill>
                <a:latin typeface="Arial Black" panose="020B0A04020102020204" pitchFamily="34" charset="0"/>
              </a:rPr>
              <a:t>Low pain tolerance </a:t>
            </a:r>
          </a:p>
          <a:p>
            <a:r>
              <a:rPr lang="en-US" dirty="0">
                <a:solidFill>
                  <a:schemeClr val="bg1"/>
                </a:solidFill>
                <a:latin typeface="Arial Black" panose="020B0A04020102020204" pitchFamily="34" charset="0"/>
              </a:rPr>
              <a:t>Chronic pain </a:t>
            </a:r>
          </a:p>
          <a:p>
            <a:r>
              <a:rPr lang="en-US" dirty="0">
                <a:solidFill>
                  <a:schemeClr val="bg1"/>
                </a:solidFill>
                <a:latin typeface="Arial Black" panose="020B0A04020102020204" pitchFamily="34" charset="0"/>
              </a:rPr>
              <a:t>Back pain  </a:t>
            </a:r>
          </a:p>
          <a:p>
            <a:r>
              <a:rPr lang="en-US" dirty="0">
                <a:solidFill>
                  <a:schemeClr val="bg1"/>
                </a:solidFill>
                <a:latin typeface="Arial Black" panose="020B0A04020102020204" pitchFamily="34" charset="0"/>
              </a:rPr>
              <a:t>Having 12 or more physical health care visits in one year </a:t>
            </a:r>
          </a:p>
          <a:p>
            <a:r>
              <a:rPr lang="en-US" dirty="0">
                <a:solidFill>
                  <a:schemeClr val="bg1"/>
                </a:solidFill>
                <a:latin typeface="Arial Black" panose="020B0A04020102020204" pitchFamily="34" charset="0"/>
              </a:rPr>
              <a:t>Having one or more limitations on activities of </a:t>
            </a:r>
          </a:p>
          <a:p>
            <a:pPr marL="0" indent="0">
              <a:buNone/>
            </a:pPr>
            <a:r>
              <a:rPr lang="en-US" dirty="0">
                <a:solidFill>
                  <a:schemeClr val="bg1"/>
                </a:solidFill>
                <a:latin typeface="Arial Black" panose="020B0A04020102020204" pitchFamily="34" charset="0"/>
              </a:rPr>
              <a:t>   daily living</a:t>
            </a:r>
          </a:p>
          <a:p>
            <a:r>
              <a:rPr lang="en-US" dirty="0">
                <a:solidFill>
                  <a:schemeClr val="bg1"/>
                </a:solidFill>
                <a:latin typeface="Arial Black" panose="020B0A04020102020204" pitchFamily="34" charset="0"/>
              </a:rPr>
              <a:t>The link between pain, physical health problems, and opioid use is likely; opioids are often prescribed to lessen pain. </a:t>
            </a:r>
          </a:p>
          <a:p>
            <a:pPr marL="0" indent="0">
              <a:buNone/>
            </a:pPr>
            <a:endParaRPr lang="en-US" dirty="0">
              <a:solidFill>
                <a:schemeClr val="bg1"/>
              </a:solidFill>
              <a:latin typeface="Arial Black" panose="020B0A04020102020204" pitchFamily="34" charset="0"/>
            </a:endParaRPr>
          </a:p>
          <a:p>
            <a:endParaRPr lang="en-US"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42769722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bwMode="auto">
          <a:xfrm>
            <a:off x="457200" y="457200"/>
            <a:ext cx="8229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lnSpc>
                <a:spcPts val="3000"/>
              </a:lnSpc>
              <a:spcBef>
                <a:spcPct val="0"/>
              </a:spcBef>
              <a:spcAft>
                <a:spcPct val="0"/>
              </a:spcAft>
              <a:defRPr sz="2800" b="1" baseline="0">
                <a:solidFill>
                  <a:schemeClr val="tx1"/>
                </a:solidFill>
                <a:effectLst/>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l" defTabSz="914400" rtl="0" eaLnBrk="0" fontAlgn="base" latinLnBrk="0" hangingPunct="0">
              <a:lnSpc>
                <a:spcPts val="3000"/>
              </a:lnSpc>
              <a:spcBef>
                <a:spcPct val="0"/>
              </a:spcBef>
              <a:spcAft>
                <a:spcPct val="0"/>
              </a:spcAft>
              <a:buClrTx/>
              <a:buSzTx/>
              <a:buFontTx/>
              <a:buNone/>
              <a:tabLst/>
              <a:defRPr/>
            </a:pPr>
            <a:r>
              <a:rPr kumimoji="0" lang="en-US" altLang="en-US" sz="2800" b="1" i="0" u="none" strike="noStrike" kern="0" cap="none" spc="0" normalizeH="0" baseline="0" noProof="0" dirty="0">
                <a:ln>
                  <a:noFill/>
                </a:ln>
                <a:solidFill>
                  <a:schemeClr val="bg1"/>
                </a:solidFill>
                <a:effectLst/>
                <a:uLnTx/>
                <a:uFillTx/>
                <a:latin typeface="Arial Black" panose="020B0A04020102020204" pitchFamily="34" charset="0"/>
              </a:rPr>
              <a:t>Opioid Pain </a:t>
            </a:r>
            <a:r>
              <a:rPr lang="en-US" altLang="en-US" kern="0" dirty="0">
                <a:solidFill>
                  <a:schemeClr val="bg1"/>
                </a:solidFill>
                <a:latin typeface="Arial Black" panose="020B0A04020102020204" pitchFamily="34" charset="0"/>
              </a:rPr>
              <a:t>R</a:t>
            </a:r>
            <a:r>
              <a:rPr kumimoji="0" lang="en-US" altLang="en-US" sz="2800" b="1" i="0" u="none" strike="noStrike" kern="0" cap="none" spc="0" normalizeH="0" baseline="0" noProof="0" dirty="0" err="1">
                <a:ln>
                  <a:noFill/>
                </a:ln>
                <a:solidFill>
                  <a:schemeClr val="bg1"/>
                </a:solidFill>
                <a:effectLst/>
                <a:uLnTx/>
                <a:uFillTx/>
                <a:latin typeface="Arial Black" panose="020B0A04020102020204" pitchFamily="34" charset="0"/>
              </a:rPr>
              <a:t>eliever</a:t>
            </a:r>
            <a:r>
              <a:rPr kumimoji="0" lang="en-US" altLang="en-US" sz="2800" b="1" i="0" u="none" strike="noStrike" kern="0" cap="none" spc="0" normalizeH="0" baseline="0" noProof="0" dirty="0">
                <a:ln>
                  <a:noFill/>
                </a:ln>
                <a:solidFill>
                  <a:schemeClr val="bg1"/>
                </a:solidFill>
                <a:effectLst/>
                <a:uLnTx/>
                <a:uFillTx/>
                <a:latin typeface="Arial Black" panose="020B0A04020102020204" pitchFamily="34" charset="0"/>
              </a:rPr>
              <a:t> (OPR) Death </a:t>
            </a:r>
            <a:r>
              <a:rPr lang="en-US" altLang="en-US" kern="0" dirty="0">
                <a:solidFill>
                  <a:schemeClr val="bg1"/>
                </a:solidFill>
                <a:latin typeface="Arial Black" panose="020B0A04020102020204" pitchFamily="34" charset="0"/>
              </a:rPr>
              <a:t>R</a:t>
            </a:r>
            <a:r>
              <a:rPr kumimoji="0" lang="en-US" altLang="en-US" sz="2800" b="1" i="0" u="none" strike="noStrike" kern="0" cap="none" spc="0" normalizeH="0" baseline="0" noProof="0" dirty="0" err="1">
                <a:ln>
                  <a:noFill/>
                </a:ln>
                <a:solidFill>
                  <a:schemeClr val="bg1"/>
                </a:solidFill>
                <a:effectLst/>
                <a:uLnTx/>
                <a:uFillTx/>
                <a:latin typeface="Arial Black" panose="020B0A04020102020204" pitchFamily="34" charset="0"/>
              </a:rPr>
              <a:t>ates</a:t>
            </a:r>
            <a:r>
              <a:rPr kumimoji="0" lang="en-US" altLang="en-US" sz="2800" b="1" i="0" u="none" strike="noStrike" kern="0" cap="none" spc="0" normalizeH="0" baseline="0" noProof="0" dirty="0">
                <a:ln>
                  <a:noFill/>
                </a:ln>
                <a:solidFill>
                  <a:schemeClr val="bg1"/>
                </a:solidFill>
                <a:effectLst/>
                <a:uLnTx/>
                <a:uFillTx/>
                <a:latin typeface="Arial Black" panose="020B0A04020102020204" pitchFamily="34" charset="0"/>
              </a:rPr>
              <a:t>, Sales, and Substance </a:t>
            </a:r>
            <a:r>
              <a:rPr lang="en-US" altLang="en-US" kern="0" dirty="0">
                <a:solidFill>
                  <a:schemeClr val="bg1"/>
                </a:solidFill>
                <a:latin typeface="Arial Black" panose="020B0A04020102020204" pitchFamily="34" charset="0"/>
              </a:rPr>
              <a:t>A</a:t>
            </a:r>
            <a:r>
              <a:rPr kumimoji="0" lang="en-US" altLang="en-US" sz="2800" b="1" i="0" u="none" strike="noStrike" kern="0" cap="none" spc="0" normalizeH="0" baseline="0" noProof="0" dirty="0" err="1">
                <a:ln>
                  <a:noFill/>
                </a:ln>
                <a:solidFill>
                  <a:schemeClr val="bg1"/>
                </a:solidFill>
                <a:effectLst/>
                <a:uLnTx/>
                <a:uFillTx/>
                <a:latin typeface="Arial Black" panose="020B0A04020102020204" pitchFamily="34" charset="0"/>
              </a:rPr>
              <a:t>buse</a:t>
            </a:r>
            <a:r>
              <a:rPr kumimoji="0" lang="en-US" altLang="en-US" sz="2800" b="1" i="0" u="none" strike="noStrike" kern="0" cap="none" spc="0" normalizeH="0" baseline="0" noProof="0" dirty="0">
                <a:ln>
                  <a:noFill/>
                </a:ln>
                <a:solidFill>
                  <a:schemeClr val="bg1"/>
                </a:solidFill>
                <a:effectLst/>
                <a:uLnTx/>
                <a:uFillTx/>
                <a:latin typeface="Arial Black" panose="020B0A04020102020204" pitchFamily="34" charset="0"/>
              </a:rPr>
              <a:t> </a:t>
            </a:r>
            <a:r>
              <a:rPr lang="en-US" altLang="en-US" kern="0" dirty="0">
                <a:solidFill>
                  <a:schemeClr val="bg1"/>
                </a:solidFill>
                <a:latin typeface="Arial Black" panose="020B0A04020102020204" pitchFamily="34" charset="0"/>
              </a:rPr>
              <a:t>T</a:t>
            </a:r>
            <a:r>
              <a:rPr kumimoji="0" lang="en-US" altLang="en-US" sz="2800" b="1" i="0" u="none" strike="noStrike" kern="0" cap="none" spc="0" normalizeH="0" baseline="0" noProof="0" dirty="0" err="1">
                <a:ln>
                  <a:noFill/>
                </a:ln>
                <a:solidFill>
                  <a:schemeClr val="bg1"/>
                </a:solidFill>
                <a:effectLst/>
                <a:uLnTx/>
                <a:uFillTx/>
                <a:latin typeface="Arial Black" panose="020B0A04020102020204" pitchFamily="34" charset="0"/>
              </a:rPr>
              <a:t>reatment</a:t>
            </a:r>
            <a:r>
              <a:rPr kumimoji="0" lang="en-US" altLang="en-US" sz="2800" b="1" i="0" u="none" strike="noStrike" kern="0" cap="none" spc="0" normalizeH="0" baseline="0" noProof="0" dirty="0">
                <a:ln>
                  <a:noFill/>
                </a:ln>
                <a:solidFill>
                  <a:schemeClr val="bg1"/>
                </a:solidFill>
                <a:effectLst/>
                <a:uLnTx/>
                <a:uFillTx/>
                <a:latin typeface="Arial Black" panose="020B0A04020102020204" pitchFamily="34" charset="0"/>
              </a:rPr>
              <a:t> </a:t>
            </a:r>
            <a:r>
              <a:rPr lang="en-US" altLang="en-US" kern="0" dirty="0">
                <a:solidFill>
                  <a:schemeClr val="bg1"/>
                </a:solidFill>
                <a:latin typeface="Arial Black" panose="020B0A04020102020204" pitchFamily="34" charset="0"/>
              </a:rPr>
              <a:t>A</a:t>
            </a:r>
            <a:r>
              <a:rPr kumimoji="0" lang="en-US" altLang="en-US" sz="2800" b="1" i="0" u="none" strike="noStrike" kern="0" cap="none" spc="0" normalizeH="0" baseline="0" noProof="0" dirty="0" err="1">
                <a:ln>
                  <a:noFill/>
                </a:ln>
                <a:solidFill>
                  <a:schemeClr val="bg1"/>
                </a:solidFill>
                <a:effectLst/>
                <a:uLnTx/>
                <a:uFillTx/>
                <a:latin typeface="Arial Black" panose="020B0A04020102020204" pitchFamily="34" charset="0"/>
              </a:rPr>
              <a:t>dmission</a:t>
            </a:r>
            <a:r>
              <a:rPr kumimoji="0" lang="en-US" altLang="en-US" sz="2800" b="1" i="0" u="none" strike="noStrike" kern="0" cap="none" spc="0" normalizeH="0" baseline="0" noProof="0" dirty="0">
                <a:ln>
                  <a:noFill/>
                </a:ln>
                <a:solidFill>
                  <a:schemeClr val="bg1"/>
                </a:solidFill>
                <a:effectLst/>
                <a:uLnTx/>
                <a:uFillTx/>
                <a:latin typeface="Arial Black" panose="020B0A04020102020204" pitchFamily="34" charset="0"/>
              </a:rPr>
              <a:t> </a:t>
            </a:r>
            <a:r>
              <a:rPr lang="en-US" altLang="en-US" kern="0" dirty="0">
                <a:solidFill>
                  <a:schemeClr val="bg1"/>
                </a:solidFill>
                <a:latin typeface="Arial Black" panose="020B0A04020102020204" pitchFamily="34" charset="0"/>
              </a:rPr>
              <a:t>R</a:t>
            </a:r>
            <a:r>
              <a:rPr kumimoji="0" lang="en-US" altLang="en-US" sz="2800" b="1" i="0" u="none" strike="noStrike" kern="0" cap="none" spc="0" normalizeH="0" baseline="0" noProof="0" dirty="0" err="1">
                <a:ln>
                  <a:noFill/>
                </a:ln>
                <a:solidFill>
                  <a:schemeClr val="bg1"/>
                </a:solidFill>
                <a:effectLst/>
                <a:uLnTx/>
                <a:uFillTx/>
                <a:latin typeface="Arial Black" panose="020B0A04020102020204" pitchFamily="34" charset="0"/>
              </a:rPr>
              <a:t>ates</a:t>
            </a:r>
            <a:r>
              <a:rPr kumimoji="0" lang="en-US" altLang="en-US" sz="2800" b="1" i="0" u="none" strike="noStrike" kern="0" cap="none" spc="0" normalizeH="0" baseline="0" noProof="0" dirty="0">
                <a:ln>
                  <a:noFill/>
                </a:ln>
                <a:solidFill>
                  <a:schemeClr val="bg1"/>
                </a:solidFill>
                <a:effectLst/>
                <a:uLnTx/>
                <a:uFillTx/>
                <a:latin typeface="Arial Black" panose="020B0A04020102020204" pitchFamily="34" charset="0"/>
              </a:rPr>
              <a:t> Increased in Parallel</a:t>
            </a:r>
          </a:p>
        </p:txBody>
      </p:sp>
      <p:sp>
        <p:nvSpPr>
          <p:cNvPr id="5" name="Text Placeholder 5"/>
          <p:cNvSpPr txBox="1">
            <a:spLocks/>
          </p:cNvSpPr>
          <p:nvPr/>
        </p:nvSpPr>
        <p:spPr bwMode="auto">
          <a:xfrm>
            <a:off x="457200" y="5791200"/>
            <a:ext cx="83248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marL="342900" indent="-342900" algn="l" rtl="0" eaLnBrk="0" fontAlgn="base" hangingPunct="0">
              <a:lnSpc>
                <a:spcPts val="1100"/>
              </a:lnSpc>
              <a:spcBef>
                <a:spcPct val="20000"/>
              </a:spcBef>
              <a:spcAft>
                <a:spcPct val="0"/>
              </a:spcAft>
              <a:buNone/>
              <a:defRPr sz="1100" baseline="0">
                <a:solidFill>
                  <a:schemeClr val="tx2"/>
                </a:solidFill>
                <a:latin typeface="+mn-lt"/>
                <a:ea typeface="+mn-ea"/>
                <a:cs typeface="+mn-cs"/>
              </a:defRPr>
            </a:lvl1pPr>
            <a:lvl2pPr marL="742950" indent="-285750" algn="ctr" rtl="0" eaLnBrk="0" fontAlgn="base" hangingPunct="0">
              <a:spcBef>
                <a:spcPct val="20000"/>
              </a:spcBef>
              <a:spcAft>
                <a:spcPct val="0"/>
              </a:spcAft>
              <a:buChar char="–"/>
              <a:defRPr sz="2800">
                <a:solidFill>
                  <a:schemeClr val="tx2"/>
                </a:solidFill>
                <a:latin typeface="+mn-lt"/>
              </a:defRPr>
            </a:lvl2pPr>
            <a:lvl3pPr marL="1143000" indent="-228600" algn="ctr" rtl="0" eaLnBrk="0" fontAlgn="base" hangingPunct="0">
              <a:spcBef>
                <a:spcPct val="20000"/>
              </a:spcBef>
              <a:spcAft>
                <a:spcPct val="0"/>
              </a:spcAft>
              <a:buChar char="•"/>
              <a:defRPr sz="2400">
                <a:solidFill>
                  <a:schemeClr val="tx2"/>
                </a:solidFill>
                <a:latin typeface="+mn-lt"/>
              </a:defRPr>
            </a:lvl3pPr>
            <a:lvl4pPr marL="1600200" indent="-228600" algn="ctr" rtl="0" eaLnBrk="0" fontAlgn="base" hangingPunct="0">
              <a:spcBef>
                <a:spcPct val="20000"/>
              </a:spcBef>
              <a:spcAft>
                <a:spcPct val="0"/>
              </a:spcAft>
              <a:buChar char="–"/>
              <a:defRPr sz="2000">
                <a:solidFill>
                  <a:schemeClr val="tx2"/>
                </a:solidFill>
                <a:latin typeface="+mn-lt"/>
              </a:defRPr>
            </a:lvl4pPr>
            <a:lvl5pPr marL="2057400" indent="-228600" algn="ctr" rtl="0" eaLnBrk="0" fontAlgn="base" hangingPunct="0">
              <a:spcBef>
                <a:spcPct val="20000"/>
              </a:spcBef>
              <a:spcAft>
                <a:spcPct val="0"/>
              </a:spcAft>
              <a:buChar char="»"/>
              <a:defRPr sz="2000">
                <a:solidFill>
                  <a:schemeClr val="tx2"/>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42900" marR="0" lvl="0" indent="-342900" algn="l" defTabSz="914400" rtl="0" eaLnBrk="0" fontAlgn="base" latinLnBrk="0" hangingPunct="0">
              <a:lnSpc>
                <a:spcPts val="1100"/>
              </a:lnSpc>
              <a:spcBef>
                <a:spcPct val="20000"/>
              </a:spcBef>
              <a:spcAft>
                <a:spcPct val="0"/>
              </a:spcAft>
              <a:buClrTx/>
              <a:buSzTx/>
              <a:buFontTx/>
              <a:buNone/>
              <a:tabLst/>
              <a:defRPr/>
            </a:pPr>
            <a:r>
              <a:rPr kumimoji="0" lang="en-US" altLang="en-US" sz="1100" b="0" i="0" u="none" strike="noStrike" kern="0" cap="none" spc="0" normalizeH="0" baseline="0" noProof="0" dirty="0">
                <a:ln>
                  <a:noFill/>
                </a:ln>
                <a:solidFill>
                  <a:schemeClr val="bg1"/>
                </a:solidFill>
                <a:effectLst/>
                <a:uLnTx/>
                <a:uFillTx/>
                <a:latin typeface="Arial"/>
                <a:ea typeface="+mn-ea"/>
                <a:cs typeface="+mn-cs"/>
              </a:rPr>
              <a:t>National Vital Statistics System (99-09); Automated Reports Consolidated Orders System (99-10); Treatment Admissions Data Set (99-09)</a:t>
            </a:r>
          </a:p>
          <a:p>
            <a:pPr marL="342900" marR="0" lvl="0" indent="-342900" algn="l" defTabSz="914400" rtl="0" eaLnBrk="0" fontAlgn="base" latinLnBrk="0" hangingPunct="0">
              <a:lnSpc>
                <a:spcPts val="1100"/>
              </a:lnSpc>
              <a:spcBef>
                <a:spcPct val="20000"/>
              </a:spcBef>
              <a:spcAft>
                <a:spcPct val="0"/>
              </a:spcAft>
              <a:buClrTx/>
              <a:buSzTx/>
              <a:buFontTx/>
              <a:buNone/>
              <a:tabLst/>
              <a:defRPr/>
            </a:pPr>
            <a:r>
              <a:rPr kumimoji="0" lang="en-US" altLang="en-US" sz="1100" b="0" i="0" u="none" strike="noStrike" kern="0" cap="none" spc="0" normalizeH="0" baseline="0" noProof="0" dirty="0">
                <a:ln>
                  <a:noFill/>
                </a:ln>
                <a:solidFill>
                  <a:schemeClr val="bg1"/>
                </a:solidFill>
                <a:effectLst/>
                <a:uLnTx/>
                <a:uFillTx/>
                <a:latin typeface="Arial"/>
                <a:ea typeface="+mn-ea"/>
                <a:cs typeface="+mn-cs"/>
              </a:rPr>
              <a:t>Age-adjusted rates per 100,000 population for OPR deaths, crude rates per 10,000 population for OPR abuse treatment admissions, and crude rates per 10,000 population for kilograms of OPR sold. </a:t>
            </a:r>
          </a:p>
        </p:txBody>
      </p:sp>
      <p:graphicFrame>
        <p:nvGraphicFramePr>
          <p:cNvPr id="6" name="Chart 5"/>
          <p:cNvGraphicFramePr>
            <a:graphicFrameLocks/>
          </p:cNvGraphicFramePr>
          <p:nvPr>
            <p:extLst>
              <p:ext uri="{D42A27DB-BD31-4B8C-83A1-F6EECF244321}">
                <p14:modId xmlns:p14="http://schemas.microsoft.com/office/powerpoint/2010/main" val="2408487396"/>
              </p:ext>
            </p:extLst>
          </p:nvPr>
        </p:nvGraphicFramePr>
        <p:xfrm>
          <a:off x="762000" y="1866900"/>
          <a:ext cx="7696200" cy="36957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197631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38200" y="641350"/>
            <a:ext cx="10515600" cy="1325563"/>
          </a:xfrm>
        </p:spPr>
        <p:txBody>
          <a:bodyPr/>
          <a:lstStyle/>
          <a:p>
            <a:r>
              <a:rPr lang="en-US" dirty="0">
                <a:solidFill>
                  <a:schemeClr val="bg1"/>
                </a:solidFill>
                <a:latin typeface="Arial Black" panose="020B0A04020102020204" pitchFamily="34" charset="0"/>
              </a:rPr>
              <a:t>The Best Predictor of Future Behavior is…..</a:t>
            </a:r>
          </a:p>
        </p:txBody>
      </p:sp>
      <p:sp>
        <p:nvSpPr>
          <p:cNvPr id="5" name="Content Placeholder 2"/>
          <p:cNvSpPr>
            <a:spLocks noGrp="1"/>
          </p:cNvSpPr>
          <p:nvPr>
            <p:ph idx="1"/>
          </p:nvPr>
        </p:nvSpPr>
        <p:spPr>
          <a:xfrm>
            <a:off x="838200" y="2387600"/>
            <a:ext cx="10515600" cy="4351338"/>
          </a:xfrm>
        </p:spPr>
        <p:txBody>
          <a:bodyPr>
            <a:normAutofit/>
          </a:bodyPr>
          <a:lstStyle/>
          <a:p>
            <a:r>
              <a:rPr lang="en-US" b="1" dirty="0">
                <a:solidFill>
                  <a:schemeClr val="bg1"/>
                </a:solidFill>
                <a:latin typeface="Arial Black" panose="020B0A04020102020204" pitchFamily="34" charset="0"/>
              </a:rPr>
              <a:t>History of other substance use or misuse</a:t>
            </a:r>
            <a:endParaRPr lang="en-US" dirty="0">
              <a:solidFill>
                <a:schemeClr val="bg1"/>
              </a:solidFill>
              <a:latin typeface="Arial Black" panose="020B0A04020102020204" pitchFamily="34" charset="0"/>
            </a:endParaRPr>
          </a:p>
          <a:p>
            <a:pPr lvl="1"/>
            <a:r>
              <a:rPr lang="en-US" dirty="0">
                <a:solidFill>
                  <a:schemeClr val="bg1"/>
                </a:solidFill>
                <a:latin typeface="Arial Black" panose="020B0A04020102020204" pitchFamily="34" charset="0"/>
              </a:rPr>
              <a:t>Risk takers</a:t>
            </a:r>
          </a:p>
          <a:p>
            <a:pPr lvl="1"/>
            <a:r>
              <a:rPr lang="en-US" dirty="0" err="1">
                <a:solidFill>
                  <a:schemeClr val="bg1"/>
                </a:solidFill>
                <a:latin typeface="Arial Black" panose="020B0A04020102020204" pitchFamily="34" charset="0"/>
              </a:rPr>
              <a:t>Polydrug</a:t>
            </a:r>
            <a:r>
              <a:rPr lang="en-US" dirty="0">
                <a:solidFill>
                  <a:schemeClr val="bg1"/>
                </a:solidFill>
                <a:latin typeface="Arial Black" panose="020B0A04020102020204" pitchFamily="34" charset="0"/>
              </a:rPr>
              <a:t> users</a:t>
            </a:r>
          </a:p>
          <a:p>
            <a:pPr lvl="1"/>
            <a:r>
              <a:rPr lang="en-US" b="1" dirty="0">
                <a:solidFill>
                  <a:schemeClr val="bg1"/>
                </a:solidFill>
                <a:latin typeface="Arial Black" panose="020B0A04020102020204" pitchFamily="34" charset="0"/>
              </a:rPr>
              <a:t>Heightened physiological reactions</a:t>
            </a:r>
            <a:r>
              <a:rPr lang="en-US" dirty="0">
                <a:solidFill>
                  <a:schemeClr val="bg1"/>
                </a:solidFill>
                <a:latin typeface="Arial Black" panose="020B0A04020102020204" pitchFamily="34" charset="0"/>
              </a:rPr>
              <a:t> to certain types of drugs (i.e., having a greater subjective euphoric reaction). </a:t>
            </a:r>
          </a:p>
          <a:p>
            <a:pPr lvl="1"/>
            <a:endParaRPr lang="en-US" dirty="0">
              <a:solidFill>
                <a:schemeClr val="bg1"/>
              </a:solidFill>
              <a:latin typeface="Arial Black" panose="020B0A04020102020204" pitchFamily="34" charset="0"/>
            </a:endParaRPr>
          </a:p>
          <a:p>
            <a:pPr marL="457200" lvl="1" indent="0">
              <a:buNone/>
            </a:pPr>
            <a:r>
              <a:rPr lang="en-US" dirty="0">
                <a:solidFill>
                  <a:schemeClr val="bg1"/>
                </a:solidFill>
                <a:latin typeface="Arial Black" panose="020B0A04020102020204" pitchFamily="34" charset="0"/>
              </a:rPr>
              <a:t>      	(McCabe &amp; Teter, 2007; Sung, Richter, Vaughan, Johnson, &amp; Thom, 2005). </a:t>
            </a:r>
          </a:p>
          <a:p>
            <a:endParaRPr lang="en-US"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14594922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flipV="1">
            <a:off x="12071603" y="-2976529"/>
            <a:ext cx="412769" cy="232182"/>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1614114924"/>
              </p:ext>
            </p:extLst>
          </p:nvPr>
        </p:nvGraphicFramePr>
        <p:xfrm>
          <a:off x="414669" y="95694"/>
          <a:ext cx="10793293" cy="6600677"/>
        </p:xfrm>
        <a:graphic>
          <a:graphicData uri="http://schemas.openxmlformats.org/drawingml/2006/table">
            <a:tbl>
              <a:tblPr firstRow="1" firstCol="1" bandRow="1">
                <a:tableStyleId>{5C22544A-7EE6-4342-B048-85BDC9FD1C3A}</a:tableStyleId>
              </a:tblPr>
              <a:tblGrid>
                <a:gridCol w="1613103">
                  <a:extLst>
                    <a:ext uri="{9D8B030D-6E8A-4147-A177-3AD203B41FA5}">
                      <a16:colId xmlns:a16="http://schemas.microsoft.com/office/drawing/2014/main" val="20000"/>
                    </a:ext>
                  </a:extLst>
                </a:gridCol>
                <a:gridCol w="3983420">
                  <a:extLst>
                    <a:ext uri="{9D8B030D-6E8A-4147-A177-3AD203B41FA5}">
                      <a16:colId xmlns:a16="http://schemas.microsoft.com/office/drawing/2014/main" val="20001"/>
                    </a:ext>
                  </a:extLst>
                </a:gridCol>
                <a:gridCol w="3983420">
                  <a:extLst>
                    <a:ext uri="{9D8B030D-6E8A-4147-A177-3AD203B41FA5}">
                      <a16:colId xmlns:a16="http://schemas.microsoft.com/office/drawing/2014/main" val="20002"/>
                    </a:ext>
                  </a:extLst>
                </a:gridCol>
                <a:gridCol w="1213350">
                  <a:extLst>
                    <a:ext uri="{9D8B030D-6E8A-4147-A177-3AD203B41FA5}">
                      <a16:colId xmlns:a16="http://schemas.microsoft.com/office/drawing/2014/main" val="20003"/>
                    </a:ext>
                  </a:extLst>
                </a:gridCol>
              </a:tblGrid>
              <a:tr h="1036933">
                <a:tc gridSpan="4">
                  <a:txBody>
                    <a:bodyPr/>
                    <a:lstStyle/>
                    <a:p>
                      <a:pPr marL="0" marR="0" indent="0" algn="ctr">
                        <a:lnSpc>
                          <a:spcPct val="107000"/>
                        </a:lnSpc>
                        <a:spcBef>
                          <a:spcPts val="0"/>
                        </a:spcBef>
                        <a:spcAft>
                          <a:spcPts val="800"/>
                        </a:spcAft>
                      </a:pPr>
                      <a:r>
                        <a:rPr lang="en-US" sz="2400" dirty="0">
                          <a:effectLst/>
                        </a:rPr>
                        <a:t>INDIVIDUAL-LEVEL MENTAL HEALTH RISK FACTORS </a:t>
                      </a:r>
                      <a:endPar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7945" marR="18415" marT="28575"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88583">
                <a:tc>
                  <a:txBody>
                    <a:bodyPr/>
                    <a:lstStyle/>
                    <a:p>
                      <a:pPr marL="0" marR="0" indent="0">
                        <a:lnSpc>
                          <a:spcPct val="107000"/>
                        </a:lnSpc>
                        <a:spcBef>
                          <a:spcPts val="0"/>
                        </a:spcBef>
                        <a:spcAft>
                          <a:spcPts val="0"/>
                        </a:spcAft>
                      </a:pPr>
                      <a:r>
                        <a:rPr lang="en-US" sz="1600" dirty="0">
                          <a:effectLst/>
                        </a:rPr>
                        <a:t>Risk Factor </a:t>
                      </a:r>
                      <a:endPar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7945" marR="18415" marT="28575" marB="0"/>
                </a:tc>
                <a:tc>
                  <a:txBody>
                    <a:bodyPr/>
                    <a:lstStyle/>
                    <a:p>
                      <a:pPr marL="0" marR="0" indent="0">
                        <a:lnSpc>
                          <a:spcPct val="107000"/>
                        </a:lnSpc>
                        <a:spcBef>
                          <a:spcPts val="0"/>
                        </a:spcBef>
                        <a:spcAft>
                          <a:spcPts val="0"/>
                        </a:spcAft>
                      </a:pPr>
                      <a:r>
                        <a:rPr lang="en-US" sz="1600" dirty="0">
                          <a:effectLst/>
                        </a:rPr>
                        <a:t>Outcome(s) </a:t>
                      </a:r>
                      <a:endPar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7945" marR="18415" marT="28575" marB="0"/>
                </a:tc>
                <a:tc>
                  <a:txBody>
                    <a:bodyPr/>
                    <a:lstStyle/>
                    <a:p>
                      <a:pPr marL="635" marR="0" indent="0">
                        <a:lnSpc>
                          <a:spcPct val="107000"/>
                        </a:lnSpc>
                        <a:spcBef>
                          <a:spcPts val="0"/>
                        </a:spcBef>
                        <a:spcAft>
                          <a:spcPts val="0"/>
                        </a:spcAft>
                      </a:pPr>
                      <a:r>
                        <a:rPr lang="en-US" sz="1600" dirty="0">
                          <a:effectLst/>
                        </a:rPr>
                        <a:t>Population </a:t>
                      </a:r>
                      <a:endPar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7945" marR="18415" marT="28575" marB="0"/>
                </a:tc>
                <a:tc>
                  <a:txBody>
                    <a:bodyPr/>
                    <a:lstStyle/>
                    <a:p>
                      <a:pPr marL="1270" marR="0" indent="0">
                        <a:lnSpc>
                          <a:spcPct val="107000"/>
                        </a:lnSpc>
                        <a:spcBef>
                          <a:spcPts val="0"/>
                        </a:spcBef>
                        <a:spcAft>
                          <a:spcPts val="0"/>
                        </a:spcAft>
                      </a:pPr>
                      <a:r>
                        <a:rPr lang="en-US" sz="1200" dirty="0">
                          <a:effectLst/>
                        </a:rPr>
                        <a:t>Citation </a:t>
                      </a:r>
                      <a:endPar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7945" marR="18415" marT="28575" marB="0"/>
                </a:tc>
                <a:extLst>
                  <a:ext uri="{0D108BD9-81ED-4DB2-BD59-A6C34878D82A}">
                    <a16:rowId xmlns:a16="http://schemas.microsoft.com/office/drawing/2014/main" val="10001"/>
                  </a:ext>
                </a:extLst>
              </a:tr>
              <a:tr h="1002215">
                <a:tc>
                  <a:txBody>
                    <a:bodyPr/>
                    <a:lstStyle/>
                    <a:p>
                      <a:pPr marL="0" marR="0" indent="0">
                        <a:lnSpc>
                          <a:spcPct val="107000"/>
                        </a:lnSpc>
                        <a:spcBef>
                          <a:spcPts val="0"/>
                        </a:spcBef>
                        <a:spcAft>
                          <a:spcPts val="0"/>
                        </a:spcAft>
                      </a:pPr>
                      <a:r>
                        <a:rPr lang="en-US" sz="1600" dirty="0">
                          <a:effectLst/>
                        </a:rPr>
                        <a:t>History of psychiatric hospitalization </a:t>
                      </a:r>
                    </a:p>
                    <a:p>
                      <a:pPr marL="0" marR="0" indent="0">
                        <a:lnSpc>
                          <a:spcPct val="107000"/>
                        </a:lnSpc>
                        <a:spcBef>
                          <a:spcPts val="0"/>
                        </a:spcBef>
                        <a:spcAft>
                          <a:spcPts val="0"/>
                        </a:spcAft>
                      </a:pPr>
                      <a:r>
                        <a:rPr lang="en-US" sz="1600" dirty="0">
                          <a:effectLst/>
                        </a:rPr>
                        <a:t> </a:t>
                      </a:r>
                      <a:endPar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7945" marR="18415" marT="28575" marB="0"/>
                </a:tc>
                <a:tc>
                  <a:txBody>
                    <a:bodyPr/>
                    <a:lstStyle/>
                    <a:p>
                      <a:pPr marL="146050" marR="0" indent="-118745">
                        <a:lnSpc>
                          <a:spcPct val="107000"/>
                        </a:lnSpc>
                        <a:spcBef>
                          <a:spcPts val="0"/>
                        </a:spcBef>
                        <a:spcAft>
                          <a:spcPts val="0"/>
                        </a:spcAft>
                      </a:pPr>
                      <a:r>
                        <a:rPr lang="en-US" sz="1600" dirty="0">
                          <a:effectLst/>
                        </a:rPr>
                        <a:t>Non-fatal prescription drug overdose </a:t>
                      </a:r>
                      <a:endPar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7945" marR="18415" marT="28575" marB="0"/>
                </a:tc>
                <a:tc>
                  <a:txBody>
                    <a:bodyPr/>
                    <a:lstStyle/>
                    <a:p>
                      <a:pPr marL="635" marR="0" indent="0">
                        <a:lnSpc>
                          <a:spcPct val="107000"/>
                        </a:lnSpc>
                        <a:spcBef>
                          <a:spcPts val="0"/>
                        </a:spcBef>
                        <a:spcAft>
                          <a:spcPts val="0"/>
                        </a:spcAft>
                      </a:pPr>
                      <a:r>
                        <a:rPr lang="en-US" sz="1600" dirty="0">
                          <a:effectLst/>
                        </a:rPr>
                        <a:t>Individuals (mostly homeless) who misused prescription drugs at least three times in the past 90 days (age range = 16–25) </a:t>
                      </a:r>
                      <a:endPar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7945" marR="18415" marT="28575" marB="0"/>
                </a:tc>
                <a:tc>
                  <a:txBody>
                    <a:bodyPr/>
                    <a:lstStyle/>
                    <a:p>
                      <a:pPr marL="1270" marR="0" indent="0">
                        <a:lnSpc>
                          <a:spcPct val="107000"/>
                        </a:lnSpc>
                        <a:spcBef>
                          <a:spcPts val="0"/>
                        </a:spcBef>
                        <a:spcAft>
                          <a:spcPts val="0"/>
                        </a:spcAft>
                      </a:pPr>
                      <a:r>
                        <a:rPr lang="en-US" sz="1100" u="sng" dirty="0">
                          <a:effectLst/>
                          <a:uFill>
                            <a:solidFill>
                              <a:srgbClr val="841519"/>
                            </a:solidFill>
                          </a:uFill>
                        </a:rPr>
                        <a:t>Silva, Schrager,</a:t>
                      </a:r>
                      <a:r>
                        <a:rPr lang="en-US" sz="1100" dirty="0">
                          <a:effectLst/>
                        </a:rPr>
                        <a:t> </a:t>
                      </a:r>
                    </a:p>
                    <a:p>
                      <a:pPr marL="1270" marR="0" indent="0">
                        <a:lnSpc>
                          <a:spcPct val="107000"/>
                        </a:lnSpc>
                        <a:spcBef>
                          <a:spcPts val="0"/>
                        </a:spcBef>
                        <a:spcAft>
                          <a:spcPts val="0"/>
                        </a:spcAft>
                      </a:pPr>
                      <a:r>
                        <a:rPr lang="en-US" sz="1100" u="sng" dirty="0">
                          <a:effectLst/>
                          <a:uFill>
                            <a:solidFill>
                              <a:srgbClr val="841519"/>
                            </a:solidFill>
                          </a:uFill>
                        </a:rPr>
                        <a:t>Kecojevic, &amp;</a:t>
                      </a:r>
                      <a:r>
                        <a:rPr lang="en-US" sz="1100" dirty="0">
                          <a:effectLst/>
                        </a:rPr>
                        <a:t> </a:t>
                      </a:r>
                    </a:p>
                    <a:p>
                      <a:pPr marL="1270" marR="0" indent="0">
                        <a:lnSpc>
                          <a:spcPct val="107000"/>
                        </a:lnSpc>
                        <a:spcBef>
                          <a:spcPts val="0"/>
                        </a:spcBef>
                        <a:spcAft>
                          <a:spcPts val="0"/>
                        </a:spcAft>
                      </a:pPr>
                      <a:r>
                        <a:rPr lang="en-US" sz="1100" u="sng" dirty="0">
                          <a:effectLst/>
                          <a:uFill>
                            <a:solidFill>
                              <a:srgbClr val="841519"/>
                            </a:solidFill>
                          </a:uFill>
                        </a:rPr>
                        <a:t>Lankenau, 2013</a:t>
                      </a:r>
                      <a:r>
                        <a:rPr lang="en-US" sz="1100" dirty="0">
                          <a:effectLst/>
                        </a:rPr>
                        <a:t> </a:t>
                      </a:r>
                      <a:endPar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7945" marR="18415" marT="28575" marB="0"/>
                </a:tc>
                <a:extLst>
                  <a:ext uri="{0D108BD9-81ED-4DB2-BD59-A6C34878D82A}">
                    <a16:rowId xmlns:a16="http://schemas.microsoft.com/office/drawing/2014/main" val="10002"/>
                  </a:ext>
                </a:extLst>
              </a:tr>
              <a:tr h="1002215">
                <a:tc>
                  <a:txBody>
                    <a:bodyPr/>
                    <a:lstStyle/>
                    <a:p>
                      <a:pPr marL="0" marR="0" indent="0">
                        <a:lnSpc>
                          <a:spcPct val="107000"/>
                        </a:lnSpc>
                        <a:spcBef>
                          <a:spcPts val="0"/>
                        </a:spcBef>
                        <a:spcAft>
                          <a:spcPts val="0"/>
                        </a:spcAft>
                      </a:pPr>
                      <a:r>
                        <a:rPr lang="en-US" sz="1600" dirty="0">
                          <a:effectLst/>
                        </a:rPr>
                        <a:t>History of Major Depressive Disorder   </a:t>
                      </a:r>
                    </a:p>
                    <a:p>
                      <a:pPr marL="0" marR="0" indent="0">
                        <a:lnSpc>
                          <a:spcPct val="107000"/>
                        </a:lnSpc>
                        <a:spcBef>
                          <a:spcPts val="0"/>
                        </a:spcBef>
                        <a:spcAft>
                          <a:spcPts val="0"/>
                        </a:spcAft>
                      </a:pPr>
                      <a:r>
                        <a:rPr lang="en-US" sz="1600" dirty="0">
                          <a:effectLst/>
                        </a:rPr>
                        <a:t> </a:t>
                      </a:r>
                      <a:endPar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7945" marR="18415" marT="28575" marB="0"/>
                </a:tc>
                <a:tc>
                  <a:txBody>
                    <a:bodyPr/>
                    <a:lstStyle/>
                    <a:p>
                      <a:pPr marL="27305" marR="0" indent="0">
                        <a:lnSpc>
                          <a:spcPct val="107000"/>
                        </a:lnSpc>
                        <a:spcBef>
                          <a:spcPts val="0"/>
                        </a:spcBef>
                        <a:spcAft>
                          <a:spcPts val="0"/>
                        </a:spcAft>
                      </a:pPr>
                      <a:r>
                        <a:rPr lang="en-US" sz="1600" dirty="0">
                          <a:effectLst/>
                        </a:rPr>
                        <a:t>Opioid addiction </a:t>
                      </a:r>
                      <a:endPar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7945" marR="18415" marT="28575" marB="0"/>
                </a:tc>
                <a:tc>
                  <a:txBody>
                    <a:bodyPr/>
                    <a:lstStyle/>
                    <a:p>
                      <a:pPr marL="635" marR="40640" indent="0">
                        <a:lnSpc>
                          <a:spcPct val="107000"/>
                        </a:lnSpc>
                        <a:spcBef>
                          <a:spcPts val="0"/>
                        </a:spcBef>
                        <a:spcAft>
                          <a:spcPts val="0"/>
                        </a:spcAft>
                      </a:pPr>
                      <a:r>
                        <a:rPr lang="en-US" sz="1600" dirty="0">
                          <a:effectLst/>
                        </a:rPr>
                        <a:t>Individuals who received 4+ opioid prescriptions (age range = 18 or older) </a:t>
                      </a:r>
                      <a:endPar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7945" marR="18415" marT="28575" marB="0"/>
                </a:tc>
                <a:tc>
                  <a:txBody>
                    <a:bodyPr/>
                    <a:lstStyle/>
                    <a:p>
                      <a:pPr marL="1270" marR="0" indent="0">
                        <a:lnSpc>
                          <a:spcPct val="107000"/>
                        </a:lnSpc>
                        <a:spcBef>
                          <a:spcPts val="0"/>
                        </a:spcBef>
                        <a:spcAft>
                          <a:spcPts val="0"/>
                        </a:spcAft>
                      </a:pPr>
                      <a:r>
                        <a:rPr lang="en-US" sz="1100" u="sng" dirty="0">
                          <a:effectLst/>
                          <a:uFill>
                            <a:solidFill>
                              <a:srgbClr val="841519"/>
                            </a:solidFill>
                          </a:uFill>
                        </a:rPr>
                        <a:t>Boscarino et al.,</a:t>
                      </a:r>
                      <a:r>
                        <a:rPr lang="en-US" sz="1100" dirty="0">
                          <a:effectLst/>
                        </a:rPr>
                        <a:t> </a:t>
                      </a:r>
                      <a:r>
                        <a:rPr lang="en-US" sz="1100" u="sng" dirty="0">
                          <a:effectLst/>
                          <a:uFill>
                            <a:solidFill>
                              <a:srgbClr val="841519"/>
                            </a:solidFill>
                          </a:uFill>
                        </a:rPr>
                        <a:t>2010</a:t>
                      </a:r>
                      <a:r>
                        <a:rPr lang="en-US" sz="1100" dirty="0">
                          <a:effectLst/>
                        </a:rPr>
                        <a:t> </a:t>
                      </a:r>
                      <a:endPar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7945" marR="18415" marT="28575" marB="0"/>
                </a:tc>
                <a:extLst>
                  <a:ext uri="{0D108BD9-81ED-4DB2-BD59-A6C34878D82A}">
                    <a16:rowId xmlns:a16="http://schemas.microsoft.com/office/drawing/2014/main" val="10003"/>
                  </a:ext>
                </a:extLst>
              </a:tr>
              <a:tr h="1002215">
                <a:tc>
                  <a:txBody>
                    <a:bodyPr/>
                    <a:lstStyle/>
                    <a:p>
                      <a:pPr marL="0" marR="0" indent="0">
                        <a:lnSpc>
                          <a:spcPct val="107000"/>
                        </a:lnSpc>
                        <a:spcBef>
                          <a:spcPts val="0"/>
                        </a:spcBef>
                        <a:spcAft>
                          <a:spcPts val="0"/>
                        </a:spcAft>
                      </a:pPr>
                      <a:r>
                        <a:rPr lang="en-US" sz="1600" dirty="0">
                          <a:effectLst/>
                        </a:rPr>
                        <a:t>Current DX of Antisocial Personality Disorder </a:t>
                      </a:r>
                      <a:endPar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7945" marR="18415" marT="28575" marB="0"/>
                </a:tc>
                <a:tc>
                  <a:txBody>
                    <a:bodyPr/>
                    <a:lstStyle/>
                    <a:p>
                      <a:pPr marL="146050" marR="0" indent="-118745">
                        <a:lnSpc>
                          <a:spcPct val="107000"/>
                        </a:lnSpc>
                        <a:spcBef>
                          <a:spcPts val="0"/>
                        </a:spcBef>
                        <a:spcAft>
                          <a:spcPts val="0"/>
                        </a:spcAft>
                      </a:pPr>
                      <a:r>
                        <a:rPr lang="en-US" sz="1600" dirty="0">
                          <a:effectLst/>
                        </a:rPr>
                        <a:t>Past-year prescription opioid misuse </a:t>
                      </a:r>
                      <a:endPar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7945" marR="18415" marT="28575" marB="0"/>
                </a:tc>
                <a:tc>
                  <a:txBody>
                    <a:bodyPr/>
                    <a:lstStyle/>
                    <a:p>
                      <a:pPr marL="635" marR="0" indent="0">
                        <a:lnSpc>
                          <a:spcPct val="107000"/>
                        </a:lnSpc>
                        <a:spcBef>
                          <a:spcPts val="0"/>
                        </a:spcBef>
                        <a:spcAft>
                          <a:spcPts val="0"/>
                        </a:spcAft>
                      </a:pPr>
                      <a:r>
                        <a:rPr lang="en-US" sz="1600" dirty="0">
                          <a:effectLst/>
                        </a:rPr>
                        <a:t>Individuals who inject drugs (age range = 18–25; average age = 22.2) </a:t>
                      </a:r>
                      <a:endPar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7945" marR="18415" marT="28575" marB="0"/>
                </a:tc>
                <a:tc>
                  <a:txBody>
                    <a:bodyPr/>
                    <a:lstStyle/>
                    <a:p>
                      <a:pPr marL="1270" marR="0" indent="0">
                        <a:lnSpc>
                          <a:spcPct val="107000"/>
                        </a:lnSpc>
                        <a:spcBef>
                          <a:spcPts val="0"/>
                        </a:spcBef>
                        <a:spcAft>
                          <a:spcPts val="0"/>
                        </a:spcAft>
                      </a:pPr>
                      <a:r>
                        <a:rPr lang="en-US" sz="1100" u="sng" dirty="0">
                          <a:effectLst/>
                          <a:uFill>
                            <a:solidFill>
                              <a:srgbClr val="841519"/>
                            </a:solidFill>
                          </a:uFill>
                        </a:rPr>
                        <a:t>Mackesy-Amiti,</a:t>
                      </a:r>
                      <a:r>
                        <a:rPr lang="en-US" sz="1100" dirty="0">
                          <a:effectLst/>
                        </a:rPr>
                        <a:t> </a:t>
                      </a:r>
                    </a:p>
                    <a:p>
                      <a:pPr marL="1270" marR="0" indent="0">
                        <a:lnSpc>
                          <a:spcPct val="107000"/>
                        </a:lnSpc>
                        <a:spcBef>
                          <a:spcPts val="0"/>
                        </a:spcBef>
                        <a:spcAft>
                          <a:spcPts val="0"/>
                        </a:spcAft>
                      </a:pPr>
                      <a:r>
                        <a:rPr lang="en-US" sz="1100" u="sng" dirty="0">
                          <a:effectLst/>
                          <a:uFill>
                            <a:solidFill>
                              <a:srgbClr val="841519"/>
                            </a:solidFill>
                          </a:uFill>
                        </a:rPr>
                        <a:t>Donenberg, &amp;</a:t>
                      </a:r>
                      <a:r>
                        <a:rPr lang="en-US" sz="1100" dirty="0">
                          <a:effectLst/>
                        </a:rPr>
                        <a:t> </a:t>
                      </a:r>
                    </a:p>
                    <a:p>
                      <a:pPr marL="1270" marR="0" indent="0">
                        <a:lnSpc>
                          <a:spcPct val="107000"/>
                        </a:lnSpc>
                        <a:spcBef>
                          <a:spcPts val="0"/>
                        </a:spcBef>
                        <a:spcAft>
                          <a:spcPts val="0"/>
                        </a:spcAft>
                      </a:pPr>
                      <a:r>
                        <a:rPr lang="en-US" sz="1100" u="sng" dirty="0">
                          <a:effectLst/>
                          <a:uFill>
                            <a:solidFill>
                              <a:srgbClr val="841519"/>
                            </a:solidFill>
                          </a:uFill>
                        </a:rPr>
                        <a:t>Ouellet, 2015</a:t>
                      </a:r>
                      <a:r>
                        <a:rPr lang="en-US" sz="1100" dirty="0">
                          <a:effectLst/>
                        </a:rPr>
                        <a:t> </a:t>
                      </a:r>
                      <a:endPar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7945" marR="18415" marT="28575" marB="0"/>
                </a:tc>
                <a:extLst>
                  <a:ext uri="{0D108BD9-81ED-4DB2-BD59-A6C34878D82A}">
                    <a16:rowId xmlns:a16="http://schemas.microsoft.com/office/drawing/2014/main" val="10004"/>
                  </a:ext>
                </a:extLst>
              </a:tr>
              <a:tr h="411774">
                <a:tc rowSpan="3">
                  <a:txBody>
                    <a:bodyPr/>
                    <a:lstStyle/>
                    <a:p>
                      <a:pPr marL="0" marR="0" indent="0">
                        <a:lnSpc>
                          <a:spcPct val="99000"/>
                        </a:lnSpc>
                        <a:spcBef>
                          <a:spcPts val="0"/>
                        </a:spcBef>
                        <a:spcAft>
                          <a:spcPts val="0"/>
                        </a:spcAft>
                      </a:pPr>
                      <a:r>
                        <a:rPr lang="en-US" sz="1600" dirty="0">
                          <a:effectLst/>
                        </a:rPr>
                        <a:t>Current DX of Major Depressive Disorder </a:t>
                      </a:r>
                    </a:p>
                    <a:p>
                      <a:pPr marL="0" marR="0" indent="0">
                        <a:lnSpc>
                          <a:spcPct val="107000"/>
                        </a:lnSpc>
                        <a:spcBef>
                          <a:spcPts val="0"/>
                        </a:spcBef>
                        <a:spcAft>
                          <a:spcPts val="0"/>
                        </a:spcAft>
                      </a:pPr>
                      <a:r>
                        <a:rPr lang="en-US" sz="1600" dirty="0">
                          <a:effectLst/>
                        </a:rPr>
                        <a:t> </a:t>
                      </a:r>
                    </a:p>
                    <a:p>
                      <a:pPr marL="0" marR="0" indent="0">
                        <a:lnSpc>
                          <a:spcPct val="107000"/>
                        </a:lnSpc>
                        <a:spcBef>
                          <a:spcPts val="0"/>
                        </a:spcBef>
                        <a:spcAft>
                          <a:spcPts val="0"/>
                        </a:spcAft>
                      </a:pPr>
                      <a:r>
                        <a:rPr lang="en-US" sz="1600" dirty="0">
                          <a:effectLst/>
                        </a:rPr>
                        <a:t> </a:t>
                      </a:r>
                    </a:p>
                    <a:p>
                      <a:pPr marL="0" marR="0" indent="0">
                        <a:lnSpc>
                          <a:spcPct val="107000"/>
                        </a:lnSpc>
                        <a:spcBef>
                          <a:spcPts val="0"/>
                        </a:spcBef>
                        <a:spcAft>
                          <a:spcPts val="0"/>
                        </a:spcAft>
                      </a:pPr>
                      <a:r>
                        <a:rPr lang="en-US" sz="1600" dirty="0">
                          <a:effectLst/>
                        </a:rPr>
                        <a:t> </a:t>
                      </a:r>
                    </a:p>
                    <a:p>
                      <a:pPr marL="0" marR="0" indent="0">
                        <a:lnSpc>
                          <a:spcPct val="107000"/>
                        </a:lnSpc>
                        <a:spcBef>
                          <a:spcPts val="0"/>
                        </a:spcBef>
                        <a:spcAft>
                          <a:spcPts val="0"/>
                        </a:spcAft>
                      </a:pPr>
                      <a:r>
                        <a:rPr lang="en-US" sz="1600" dirty="0">
                          <a:effectLst/>
                        </a:rPr>
                        <a:t> </a:t>
                      </a:r>
                    </a:p>
                    <a:p>
                      <a:pPr marL="0" marR="0" indent="0">
                        <a:lnSpc>
                          <a:spcPct val="107000"/>
                        </a:lnSpc>
                        <a:spcBef>
                          <a:spcPts val="0"/>
                        </a:spcBef>
                        <a:spcAft>
                          <a:spcPts val="0"/>
                        </a:spcAft>
                      </a:pPr>
                      <a:r>
                        <a:rPr lang="en-US" sz="1600" dirty="0">
                          <a:effectLst/>
                        </a:rPr>
                        <a:t> </a:t>
                      </a:r>
                      <a:endPar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7945" marR="18415" marT="28575" marB="0"/>
                </a:tc>
                <a:tc>
                  <a:txBody>
                    <a:bodyPr/>
                    <a:lstStyle/>
                    <a:p>
                      <a:pPr marL="27305" marR="0" indent="0">
                        <a:lnSpc>
                          <a:spcPct val="107000"/>
                        </a:lnSpc>
                        <a:spcBef>
                          <a:spcPts val="0"/>
                        </a:spcBef>
                        <a:spcAft>
                          <a:spcPts val="0"/>
                        </a:spcAft>
                      </a:pPr>
                      <a:r>
                        <a:rPr lang="en-US" sz="1600" dirty="0">
                          <a:effectLst/>
                        </a:rPr>
                        <a:t>Prescription opioid misuse </a:t>
                      </a:r>
                      <a:endPar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7945" marR="18415" marT="28575" marB="0"/>
                </a:tc>
                <a:tc>
                  <a:txBody>
                    <a:bodyPr/>
                    <a:lstStyle/>
                    <a:p>
                      <a:pPr marL="635" marR="0" indent="0">
                        <a:lnSpc>
                          <a:spcPct val="107000"/>
                        </a:lnSpc>
                        <a:spcBef>
                          <a:spcPts val="0"/>
                        </a:spcBef>
                        <a:spcAft>
                          <a:spcPts val="0"/>
                        </a:spcAft>
                      </a:pPr>
                      <a:r>
                        <a:rPr lang="en-US" sz="1600" dirty="0">
                          <a:effectLst/>
                        </a:rPr>
                        <a:t>NSDUH respondents (age range = 12–17) </a:t>
                      </a:r>
                      <a:endPar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7945" marR="18415" marT="28575" marB="0"/>
                </a:tc>
                <a:tc>
                  <a:txBody>
                    <a:bodyPr/>
                    <a:lstStyle/>
                    <a:p>
                      <a:pPr marL="1905" marR="0" indent="0">
                        <a:lnSpc>
                          <a:spcPct val="107000"/>
                        </a:lnSpc>
                        <a:spcBef>
                          <a:spcPts val="0"/>
                        </a:spcBef>
                        <a:spcAft>
                          <a:spcPts val="0"/>
                        </a:spcAft>
                      </a:pPr>
                      <a:r>
                        <a:rPr lang="en-US" sz="1100" u="sng" dirty="0">
                          <a:effectLst/>
                          <a:uFill>
                            <a:solidFill>
                              <a:srgbClr val="841519"/>
                            </a:solidFill>
                          </a:uFill>
                        </a:rPr>
                        <a:t>Ford &amp; Rigg, 2015</a:t>
                      </a:r>
                      <a:r>
                        <a:rPr lang="en-US" sz="1100" dirty="0">
                          <a:effectLst/>
                        </a:rPr>
                        <a:t> </a:t>
                      </a:r>
                      <a:endPar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7945" marR="18415" marT="28575" marB="0"/>
                </a:tc>
                <a:extLst>
                  <a:ext uri="{0D108BD9-81ED-4DB2-BD59-A6C34878D82A}">
                    <a16:rowId xmlns:a16="http://schemas.microsoft.com/office/drawing/2014/main" val="10005"/>
                  </a:ext>
                </a:extLst>
              </a:tr>
              <a:tr h="1175767">
                <a:tc vMerge="1">
                  <a:txBody>
                    <a:bodyPr/>
                    <a:lstStyle/>
                    <a:p>
                      <a:endParaRPr lang="en-US"/>
                    </a:p>
                  </a:txBody>
                  <a:tcPr/>
                </a:tc>
                <a:tc>
                  <a:txBody>
                    <a:bodyPr/>
                    <a:lstStyle/>
                    <a:p>
                      <a:pPr marL="27305" marR="0" indent="0">
                        <a:lnSpc>
                          <a:spcPct val="107000"/>
                        </a:lnSpc>
                        <a:spcBef>
                          <a:spcPts val="0"/>
                        </a:spcBef>
                        <a:spcAft>
                          <a:spcPts val="0"/>
                        </a:spcAft>
                      </a:pPr>
                      <a:r>
                        <a:rPr lang="en-US" sz="1600" dirty="0">
                          <a:effectLst/>
                        </a:rPr>
                        <a:t>Prescription opioid misuse </a:t>
                      </a:r>
                      <a:endPar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7945" marR="18415" marT="28575" marB="0"/>
                </a:tc>
                <a:tc>
                  <a:txBody>
                    <a:bodyPr/>
                    <a:lstStyle/>
                    <a:p>
                      <a:pPr marL="635" marR="0" indent="0">
                        <a:lnSpc>
                          <a:spcPct val="107000"/>
                        </a:lnSpc>
                        <a:spcBef>
                          <a:spcPts val="0"/>
                        </a:spcBef>
                        <a:spcAft>
                          <a:spcPts val="0"/>
                        </a:spcAft>
                      </a:pPr>
                      <a:r>
                        <a:rPr lang="en-US" sz="1600" dirty="0">
                          <a:effectLst/>
                        </a:rPr>
                        <a:t>Individuals receiving chronic opioid therapy with no history of substance abuse (age range = 21–80) </a:t>
                      </a:r>
                      <a:endPar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7945" marR="18415" marT="28575" marB="0"/>
                </a:tc>
                <a:tc>
                  <a:txBody>
                    <a:bodyPr/>
                    <a:lstStyle/>
                    <a:p>
                      <a:pPr marL="1270" marR="0" indent="0">
                        <a:lnSpc>
                          <a:spcPct val="107000"/>
                        </a:lnSpc>
                        <a:spcBef>
                          <a:spcPts val="0"/>
                        </a:spcBef>
                        <a:spcAft>
                          <a:spcPts val="0"/>
                        </a:spcAft>
                      </a:pPr>
                      <a:r>
                        <a:rPr lang="en-US" sz="1100" u="sng" dirty="0">
                          <a:effectLst/>
                          <a:uFill>
                            <a:solidFill>
                              <a:srgbClr val="841519"/>
                            </a:solidFill>
                          </a:uFill>
                        </a:rPr>
                        <a:t>Grattan, Sullivan,</a:t>
                      </a:r>
                      <a:r>
                        <a:rPr lang="en-US" sz="1100" dirty="0">
                          <a:effectLst/>
                        </a:rPr>
                        <a:t> </a:t>
                      </a:r>
                    </a:p>
                    <a:p>
                      <a:pPr marL="1270" marR="0" indent="0">
                        <a:lnSpc>
                          <a:spcPct val="107000"/>
                        </a:lnSpc>
                        <a:spcBef>
                          <a:spcPts val="0"/>
                        </a:spcBef>
                        <a:spcAft>
                          <a:spcPts val="0"/>
                        </a:spcAft>
                      </a:pPr>
                      <a:r>
                        <a:rPr lang="en-US" sz="1100" u="sng" dirty="0">
                          <a:effectLst/>
                          <a:uFill>
                            <a:solidFill>
                              <a:srgbClr val="841519"/>
                            </a:solidFill>
                          </a:uFill>
                        </a:rPr>
                        <a:t>Saunders,</a:t>
                      </a:r>
                      <a:r>
                        <a:rPr lang="en-US" sz="1100" dirty="0">
                          <a:effectLst/>
                        </a:rPr>
                        <a:t> </a:t>
                      </a:r>
                    </a:p>
                    <a:p>
                      <a:pPr marL="1270" marR="0" indent="0">
                        <a:lnSpc>
                          <a:spcPct val="107000"/>
                        </a:lnSpc>
                        <a:spcBef>
                          <a:spcPts val="0"/>
                        </a:spcBef>
                        <a:spcAft>
                          <a:spcPts val="0"/>
                        </a:spcAft>
                      </a:pPr>
                      <a:r>
                        <a:rPr lang="en-US" sz="1100" u="sng" dirty="0">
                          <a:effectLst/>
                          <a:uFill>
                            <a:solidFill>
                              <a:srgbClr val="841519"/>
                            </a:solidFill>
                          </a:uFill>
                        </a:rPr>
                        <a:t>Campbell, &amp; Von</a:t>
                      </a:r>
                      <a:r>
                        <a:rPr lang="en-US" sz="1100" dirty="0">
                          <a:effectLst/>
                        </a:rPr>
                        <a:t> </a:t>
                      </a:r>
                    </a:p>
                    <a:p>
                      <a:pPr marL="1270" marR="0" indent="0">
                        <a:lnSpc>
                          <a:spcPct val="107000"/>
                        </a:lnSpc>
                        <a:spcBef>
                          <a:spcPts val="0"/>
                        </a:spcBef>
                        <a:spcAft>
                          <a:spcPts val="0"/>
                        </a:spcAft>
                      </a:pPr>
                      <a:r>
                        <a:rPr lang="en-US" sz="1100" u="sng" dirty="0">
                          <a:effectLst/>
                          <a:uFill>
                            <a:solidFill>
                              <a:srgbClr val="841519"/>
                            </a:solidFill>
                          </a:uFill>
                        </a:rPr>
                        <a:t>Korff, 2012</a:t>
                      </a:r>
                      <a:r>
                        <a:rPr lang="en-US" sz="1100" dirty="0">
                          <a:effectLst/>
                        </a:rPr>
                        <a:t> </a:t>
                      </a:r>
                      <a:endPar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7945" marR="18415" marT="28575" marB="0"/>
                </a:tc>
                <a:extLst>
                  <a:ext uri="{0D108BD9-81ED-4DB2-BD59-A6C34878D82A}">
                    <a16:rowId xmlns:a16="http://schemas.microsoft.com/office/drawing/2014/main" val="10006"/>
                  </a:ext>
                </a:extLst>
              </a:tr>
              <a:tr h="406670">
                <a:tc vMerge="1">
                  <a:txBody>
                    <a:bodyPr/>
                    <a:lstStyle/>
                    <a:p>
                      <a:endParaRPr lang="en-US"/>
                    </a:p>
                  </a:txBody>
                  <a:tcPr/>
                </a:tc>
                <a:tc>
                  <a:txBody>
                    <a:bodyPr/>
                    <a:lstStyle/>
                    <a:p>
                      <a:pPr marL="27305" marR="0" indent="0">
                        <a:lnSpc>
                          <a:spcPct val="107000"/>
                        </a:lnSpc>
                        <a:spcBef>
                          <a:spcPts val="0"/>
                        </a:spcBef>
                        <a:spcAft>
                          <a:spcPts val="0"/>
                        </a:spcAft>
                      </a:pPr>
                      <a:r>
                        <a:rPr lang="en-US" sz="1600" dirty="0">
                          <a:effectLst/>
                        </a:rPr>
                        <a:t>Prescription opioid misuse </a:t>
                      </a:r>
                      <a:endPar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7945" marR="18415" marT="28575" marB="0"/>
                </a:tc>
                <a:tc>
                  <a:txBody>
                    <a:bodyPr/>
                    <a:lstStyle/>
                    <a:p>
                      <a:pPr marL="635" marR="19685" indent="0">
                        <a:lnSpc>
                          <a:spcPct val="107000"/>
                        </a:lnSpc>
                        <a:spcBef>
                          <a:spcPts val="0"/>
                        </a:spcBef>
                        <a:spcAft>
                          <a:spcPts val="0"/>
                        </a:spcAft>
                      </a:pPr>
                      <a:r>
                        <a:rPr lang="en-US" sz="1600" dirty="0">
                          <a:effectLst/>
                        </a:rPr>
                        <a:t>Outpatient clinic patients (average age = 72.8) </a:t>
                      </a:r>
                      <a:endPar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7945" marR="18415" marT="28575" marB="0"/>
                </a:tc>
                <a:tc>
                  <a:txBody>
                    <a:bodyPr/>
                    <a:lstStyle/>
                    <a:p>
                      <a:pPr marL="1905" marR="0" indent="0">
                        <a:lnSpc>
                          <a:spcPct val="107000"/>
                        </a:lnSpc>
                        <a:spcBef>
                          <a:spcPts val="0"/>
                        </a:spcBef>
                        <a:spcAft>
                          <a:spcPts val="0"/>
                        </a:spcAft>
                      </a:pPr>
                      <a:r>
                        <a:rPr lang="en-US" sz="1100" u="sng" dirty="0">
                          <a:effectLst/>
                          <a:uFill>
                            <a:solidFill>
                              <a:srgbClr val="841519"/>
                            </a:solidFill>
                          </a:uFill>
                        </a:rPr>
                        <a:t>Park &amp; Lavin, 2010</a:t>
                      </a:r>
                      <a:r>
                        <a:rPr lang="en-US" sz="1100" dirty="0">
                          <a:effectLst/>
                        </a:rPr>
                        <a:t> </a:t>
                      </a:r>
                      <a:endPar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7945" marR="18415" marT="28575" marB="0"/>
                </a:tc>
                <a:extLst>
                  <a:ext uri="{0D108BD9-81ED-4DB2-BD59-A6C34878D82A}">
                    <a16:rowId xmlns:a16="http://schemas.microsoft.com/office/drawing/2014/main" val="10007"/>
                  </a:ext>
                </a:extLst>
              </a:tr>
            </a:tbl>
          </a:graphicData>
        </a:graphic>
      </p:graphicFrame>
      <p:sp>
        <p:nvSpPr>
          <p:cNvPr id="7" name="Rectangle 1"/>
          <p:cNvSpPr>
            <a:spLocks noChangeArrowheads="1"/>
          </p:cNvSpPr>
          <p:nvPr/>
        </p:nvSpPr>
        <p:spPr bwMode="auto">
          <a:xfrm flipV="1">
            <a:off x="0" y="1224401"/>
            <a:ext cx="1465788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 name="Rectangle 3"/>
          <p:cNvSpPr>
            <a:spLocks noChangeArrowheads="1"/>
          </p:cNvSpPr>
          <p:nvPr/>
        </p:nvSpPr>
        <p:spPr bwMode="auto">
          <a:xfrm>
            <a:off x="4949044" y="800246"/>
            <a:ext cx="14657886"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30000" dirty="0">
                <a:ln>
                  <a:noFill/>
                </a:ln>
                <a:solidFill>
                  <a:schemeClr val="bg1"/>
                </a:solidFill>
                <a:effectLst/>
                <a:latin typeface="Arial Black" panose="020B0A04020102020204" pitchFamily="34" charset="0"/>
                <a:ea typeface="Calibri" panose="020F0502020204030204" pitchFamily="34" charset="0"/>
                <a:cs typeface="Calibri" panose="020F0502020204030204" pitchFamily="34" charset="0"/>
              </a:rPr>
              <a:t>[</a:t>
            </a:r>
            <a:r>
              <a:rPr kumimoji="0" lang="en-US" altLang="en-US" sz="1000" b="0" i="0" u="none" strike="noStrike" cap="none" normalizeH="0" baseline="0" dirty="0">
                <a:ln>
                  <a:noFill/>
                </a:ln>
                <a:solidFill>
                  <a:schemeClr val="bg1"/>
                </a:solidFill>
                <a:effectLst/>
                <a:latin typeface="Arial Black" panose="020B0A04020102020204" pitchFamily="34" charset="0"/>
                <a:ea typeface="Calibri" panose="020F0502020204030204" pitchFamily="34" charset="0"/>
                <a:cs typeface="Calibri" panose="020F0502020204030204" pitchFamily="34" charset="0"/>
              </a:rPr>
              <a:t>National Survey on Drug Use and Health </a:t>
            </a:r>
            <a:endParaRPr kumimoji="0" lang="en-US" altLang="en-US" sz="1800" b="0" i="0" u="none" strike="noStrike" cap="none" normalizeH="0" baseline="0" dirty="0">
              <a:ln>
                <a:noFill/>
              </a:ln>
              <a:solidFill>
                <a:schemeClr val="bg1"/>
              </a:solidFill>
              <a:effectLst/>
              <a:latin typeface="Arial Black" panose="020B0A04020102020204" pitchFamily="34" charset="0"/>
            </a:endParaRPr>
          </a:p>
        </p:txBody>
      </p:sp>
    </p:spTree>
    <p:extLst>
      <p:ext uri="{BB962C8B-B14F-4D97-AF65-F5344CB8AC3E}">
        <p14:creationId xmlns:p14="http://schemas.microsoft.com/office/powerpoint/2010/main" val="6867238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285421642"/>
              </p:ext>
            </p:extLst>
          </p:nvPr>
        </p:nvGraphicFramePr>
        <p:xfrm>
          <a:off x="633844" y="197426"/>
          <a:ext cx="10764982" cy="6522791"/>
        </p:xfrm>
        <a:graphic>
          <a:graphicData uri="http://schemas.openxmlformats.org/drawingml/2006/table">
            <a:tbl>
              <a:tblPr firstRow="1" firstCol="1" bandRow="1">
                <a:tableStyleId>{5C22544A-7EE6-4342-B048-85BDC9FD1C3A}</a:tableStyleId>
              </a:tblPr>
              <a:tblGrid>
                <a:gridCol w="1995862">
                  <a:extLst>
                    <a:ext uri="{9D8B030D-6E8A-4147-A177-3AD203B41FA5}">
                      <a16:colId xmlns:a16="http://schemas.microsoft.com/office/drawing/2014/main" val="20000"/>
                    </a:ext>
                  </a:extLst>
                </a:gridCol>
                <a:gridCol w="3862122">
                  <a:extLst>
                    <a:ext uri="{9D8B030D-6E8A-4147-A177-3AD203B41FA5}">
                      <a16:colId xmlns:a16="http://schemas.microsoft.com/office/drawing/2014/main" val="20001"/>
                    </a:ext>
                  </a:extLst>
                </a:gridCol>
                <a:gridCol w="3862122">
                  <a:extLst>
                    <a:ext uri="{9D8B030D-6E8A-4147-A177-3AD203B41FA5}">
                      <a16:colId xmlns:a16="http://schemas.microsoft.com/office/drawing/2014/main" val="20002"/>
                    </a:ext>
                  </a:extLst>
                </a:gridCol>
                <a:gridCol w="1044876">
                  <a:extLst>
                    <a:ext uri="{9D8B030D-6E8A-4147-A177-3AD203B41FA5}">
                      <a16:colId xmlns:a16="http://schemas.microsoft.com/office/drawing/2014/main" val="20003"/>
                    </a:ext>
                  </a:extLst>
                </a:gridCol>
              </a:tblGrid>
              <a:tr h="352704">
                <a:tc gridSpan="4">
                  <a:txBody>
                    <a:bodyPr/>
                    <a:lstStyle/>
                    <a:p>
                      <a:pPr marL="0" marR="0" indent="0" algn="ctr">
                        <a:lnSpc>
                          <a:spcPct val="107000"/>
                        </a:lnSpc>
                        <a:spcBef>
                          <a:spcPts val="0"/>
                        </a:spcBef>
                        <a:spcAft>
                          <a:spcPts val="0"/>
                        </a:spcAft>
                      </a:pPr>
                      <a:r>
                        <a:rPr lang="en-US" sz="1600" dirty="0">
                          <a:effectLst/>
                        </a:rPr>
                        <a:t>INDIVIDUAL-LEVEL MENTAL HEALTH RISK FACTORS </a:t>
                      </a:r>
                      <a:endPar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8192" marR="33719" marT="25017"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91274">
                <a:tc>
                  <a:txBody>
                    <a:bodyPr/>
                    <a:lstStyle/>
                    <a:p>
                      <a:pPr marL="0" marR="0" indent="0">
                        <a:lnSpc>
                          <a:spcPct val="107000"/>
                        </a:lnSpc>
                        <a:spcBef>
                          <a:spcPts val="0"/>
                        </a:spcBef>
                        <a:spcAft>
                          <a:spcPts val="0"/>
                        </a:spcAft>
                      </a:pPr>
                      <a:r>
                        <a:rPr lang="en-US" sz="1600" dirty="0">
                          <a:effectLst/>
                        </a:rPr>
                        <a:t>Risk Factor </a:t>
                      </a:r>
                      <a:endPar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8192" marR="33719" marT="25017" marB="0"/>
                </a:tc>
                <a:tc>
                  <a:txBody>
                    <a:bodyPr/>
                    <a:lstStyle/>
                    <a:p>
                      <a:pPr marL="0" marR="0" indent="0">
                        <a:lnSpc>
                          <a:spcPct val="107000"/>
                        </a:lnSpc>
                        <a:spcBef>
                          <a:spcPts val="0"/>
                        </a:spcBef>
                        <a:spcAft>
                          <a:spcPts val="0"/>
                        </a:spcAft>
                      </a:pPr>
                      <a:r>
                        <a:rPr lang="en-US" sz="1600" dirty="0">
                          <a:effectLst/>
                        </a:rPr>
                        <a:t>Outcome(s) </a:t>
                      </a:r>
                      <a:endPar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8192" marR="33719" marT="25017" marB="0"/>
                </a:tc>
                <a:tc>
                  <a:txBody>
                    <a:bodyPr/>
                    <a:lstStyle/>
                    <a:p>
                      <a:pPr marL="635" marR="0" indent="0">
                        <a:lnSpc>
                          <a:spcPct val="107000"/>
                        </a:lnSpc>
                        <a:spcBef>
                          <a:spcPts val="0"/>
                        </a:spcBef>
                        <a:spcAft>
                          <a:spcPts val="0"/>
                        </a:spcAft>
                      </a:pPr>
                      <a:r>
                        <a:rPr lang="en-US" sz="1600" dirty="0">
                          <a:effectLst/>
                        </a:rPr>
                        <a:t>Population </a:t>
                      </a:r>
                      <a:endPar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8192" marR="33719" marT="25017" marB="0"/>
                </a:tc>
                <a:tc>
                  <a:txBody>
                    <a:bodyPr/>
                    <a:lstStyle/>
                    <a:p>
                      <a:pPr marL="1270" marR="0" indent="0">
                        <a:lnSpc>
                          <a:spcPct val="107000"/>
                        </a:lnSpc>
                        <a:spcBef>
                          <a:spcPts val="0"/>
                        </a:spcBef>
                        <a:spcAft>
                          <a:spcPts val="0"/>
                        </a:spcAft>
                      </a:pPr>
                      <a:r>
                        <a:rPr lang="en-US" sz="1200" dirty="0">
                          <a:effectLst/>
                        </a:rPr>
                        <a:t>Citation </a:t>
                      </a:r>
                      <a:endPar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8192" marR="33719" marT="25017" marB="0"/>
                </a:tc>
                <a:extLst>
                  <a:ext uri="{0D108BD9-81ED-4DB2-BD59-A6C34878D82A}">
                    <a16:rowId xmlns:a16="http://schemas.microsoft.com/office/drawing/2014/main" val="10001"/>
                  </a:ext>
                </a:extLst>
              </a:tr>
              <a:tr h="754824">
                <a:tc>
                  <a:txBody>
                    <a:bodyPr/>
                    <a:lstStyle/>
                    <a:p>
                      <a:pPr marL="0" marR="0" indent="0">
                        <a:lnSpc>
                          <a:spcPct val="107000"/>
                        </a:lnSpc>
                        <a:spcBef>
                          <a:spcPts val="0"/>
                        </a:spcBef>
                        <a:spcAft>
                          <a:spcPts val="0"/>
                        </a:spcAft>
                      </a:pPr>
                      <a:r>
                        <a:rPr lang="en-US" sz="1600" dirty="0">
                          <a:effectLst/>
                        </a:rPr>
                        <a:t>Having a current depression diagnosis (cont.) </a:t>
                      </a:r>
                      <a:endPar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8192" marR="33719" marT="25017" marB="0"/>
                </a:tc>
                <a:tc>
                  <a:txBody>
                    <a:bodyPr/>
                    <a:lstStyle/>
                    <a:p>
                      <a:pPr marL="27305" marR="0" indent="0">
                        <a:lnSpc>
                          <a:spcPct val="107000"/>
                        </a:lnSpc>
                        <a:spcBef>
                          <a:spcPts val="0"/>
                        </a:spcBef>
                        <a:spcAft>
                          <a:spcPts val="0"/>
                        </a:spcAft>
                      </a:pPr>
                      <a:r>
                        <a:rPr lang="en-US" sz="1600" dirty="0">
                          <a:effectLst/>
                        </a:rPr>
                        <a:t>Risk for opioid misuse  </a:t>
                      </a:r>
                      <a:endPar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8192" marR="33719" marT="25017" marB="0"/>
                </a:tc>
                <a:tc>
                  <a:txBody>
                    <a:bodyPr/>
                    <a:lstStyle/>
                    <a:p>
                      <a:pPr marL="635" marR="0" indent="0">
                        <a:lnSpc>
                          <a:spcPct val="107000"/>
                        </a:lnSpc>
                        <a:spcBef>
                          <a:spcPts val="0"/>
                        </a:spcBef>
                        <a:spcAft>
                          <a:spcPts val="0"/>
                        </a:spcAft>
                      </a:pPr>
                      <a:r>
                        <a:rPr lang="en-US" sz="1600" dirty="0">
                          <a:effectLst/>
                        </a:rPr>
                        <a:t>Individuals with cancer receiving services from a pain center </a:t>
                      </a:r>
                      <a:endPar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8192" marR="33719" marT="25017" marB="0"/>
                </a:tc>
                <a:tc>
                  <a:txBody>
                    <a:bodyPr/>
                    <a:lstStyle/>
                    <a:p>
                      <a:pPr marL="1270" marR="17145" indent="0">
                        <a:lnSpc>
                          <a:spcPct val="107000"/>
                        </a:lnSpc>
                        <a:spcBef>
                          <a:spcPts val="0"/>
                        </a:spcBef>
                        <a:spcAft>
                          <a:spcPts val="0"/>
                        </a:spcAft>
                      </a:pPr>
                      <a:r>
                        <a:rPr lang="en-US" sz="1200" u="sng" dirty="0">
                          <a:effectLst/>
                          <a:uFill>
                            <a:solidFill>
                              <a:srgbClr val="841519"/>
                            </a:solidFill>
                          </a:uFill>
                        </a:rPr>
                        <a:t>Koyyalagunta et</a:t>
                      </a:r>
                      <a:r>
                        <a:rPr lang="en-US" sz="1200" dirty="0">
                          <a:effectLst/>
                        </a:rPr>
                        <a:t> </a:t>
                      </a:r>
                      <a:r>
                        <a:rPr lang="en-US" sz="1200" u="sng" dirty="0">
                          <a:effectLst/>
                          <a:uFill>
                            <a:solidFill>
                              <a:srgbClr val="841519"/>
                            </a:solidFill>
                          </a:uFill>
                        </a:rPr>
                        <a:t>al., 2013</a:t>
                      </a:r>
                      <a:r>
                        <a:rPr lang="en-US" sz="1200" dirty="0">
                          <a:effectLst/>
                        </a:rPr>
                        <a:t> </a:t>
                      </a:r>
                      <a:endPar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8192" marR="33719" marT="25017" marB="0"/>
                </a:tc>
                <a:extLst>
                  <a:ext uri="{0D108BD9-81ED-4DB2-BD59-A6C34878D82A}">
                    <a16:rowId xmlns:a16="http://schemas.microsoft.com/office/drawing/2014/main" val="10002"/>
                  </a:ext>
                </a:extLst>
              </a:tr>
              <a:tr h="1201682">
                <a:tc>
                  <a:txBody>
                    <a:bodyPr/>
                    <a:lstStyle/>
                    <a:p>
                      <a:pPr marL="0" marR="0" indent="0">
                        <a:lnSpc>
                          <a:spcPct val="99000"/>
                        </a:lnSpc>
                        <a:spcBef>
                          <a:spcPts val="0"/>
                        </a:spcBef>
                        <a:spcAft>
                          <a:spcPts val="0"/>
                        </a:spcAft>
                      </a:pPr>
                      <a:r>
                        <a:rPr lang="en-US" sz="1600" dirty="0">
                          <a:effectLst/>
                        </a:rPr>
                        <a:t>Having a current mental health disorder </a:t>
                      </a:r>
                    </a:p>
                    <a:p>
                      <a:pPr marL="0" marR="0" indent="0">
                        <a:lnSpc>
                          <a:spcPct val="107000"/>
                        </a:lnSpc>
                        <a:spcBef>
                          <a:spcPts val="0"/>
                        </a:spcBef>
                        <a:spcAft>
                          <a:spcPts val="0"/>
                        </a:spcAft>
                      </a:pPr>
                      <a:r>
                        <a:rPr lang="en-US" sz="1600" dirty="0">
                          <a:effectLst/>
                        </a:rPr>
                        <a:t> </a:t>
                      </a:r>
                      <a:endPar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8192" marR="33719" marT="25017" marB="0"/>
                </a:tc>
                <a:tc>
                  <a:txBody>
                    <a:bodyPr/>
                    <a:lstStyle/>
                    <a:p>
                      <a:pPr marL="27305" marR="0" indent="0">
                        <a:lnSpc>
                          <a:spcPct val="107000"/>
                        </a:lnSpc>
                        <a:spcBef>
                          <a:spcPts val="0"/>
                        </a:spcBef>
                        <a:spcAft>
                          <a:spcPts val="0"/>
                        </a:spcAft>
                      </a:pPr>
                      <a:r>
                        <a:rPr lang="en-US" sz="1600" dirty="0">
                          <a:effectLst/>
                        </a:rPr>
                        <a:t>Prescription opioid abuse </a:t>
                      </a:r>
                      <a:endPar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8192" marR="33719" marT="25017" marB="0"/>
                </a:tc>
                <a:tc>
                  <a:txBody>
                    <a:bodyPr/>
                    <a:lstStyle/>
                    <a:p>
                      <a:pPr marL="635" marR="0" indent="0">
                        <a:lnSpc>
                          <a:spcPct val="107000"/>
                        </a:lnSpc>
                        <a:spcBef>
                          <a:spcPts val="0"/>
                        </a:spcBef>
                        <a:spcAft>
                          <a:spcPts val="0"/>
                        </a:spcAft>
                      </a:pPr>
                      <a:r>
                        <a:rPr lang="en-US" sz="1600" dirty="0">
                          <a:effectLst/>
                        </a:rPr>
                        <a:t>Veterans who were being prescribed 91-day or more supply of opioids, never had a cancer diagnosis, and have not had an opioid dependence diagnosis </a:t>
                      </a:r>
                      <a:endPar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8192" marR="33719" marT="25017" marB="0"/>
                </a:tc>
                <a:tc>
                  <a:txBody>
                    <a:bodyPr/>
                    <a:lstStyle/>
                    <a:p>
                      <a:pPr marL="1905" marR="0" indent="0">
                        <a:lnSpc>
                          <a:spcPct val="107000"/>
                        </a:lnSpc>
                        <a:spcBef>
                          <a:spcPts val="0"/>
                        </a:spcBef>
                        <a:spcAft>
                          <a:spcPts val="0"/>
                        </a:spcAft>
                      </a:pPr>
                      <a:r>
                        <a:rPr lang="en-US" sz="1200" u="sng" dirty="0">
                          <a:effectLst/>
                          <a:uFill>
                            <a:solidFill>
                              <a:srgbClr val="841519"/>
                            </a:solidFill>
                          </a:uFill>
                        </a:rPr>
                        <a:t>Edlund, Steffick,</a:t>
                      </a:r>
                      <a:r>
                        <a:rPr lang="en-US" sz="1200" dirty="0">
                          <a:effectLst/>
                        </a:rPr>
                        <a:t> </a:t>
                      </a:r>
                    </a:p>
                    <a:p>
                      <a:pPr marL="1270" marR="0" indent="0">
                        <a:lnSpc>
                          <a:spcPct val="107000"/>
                        </a:lnSpc>
                        <a:spcBef>
                          <a:spcPts val="0"/>
                        </a:spcBef>
                        <a:spcAft>
                          <a:spcPts val="0"/>
                        </a:spcAft>
                      </a:pPr>
                      <a:r>
                        <a:rPr lang="en-US" sz="1200" u="sng" dirty="0">
                          <a:effectLst/>
                          <a:uFill>
                            <a:solidFill>
                              <a:srgbClr val="841519"/>
                            </a:solidFill>
                          </a:uFill>
                        </a:rPr>
                        <a:t>Hudson, Harris, &amp;</a:t>
                      </a:r>
                      <a:r>
                        <a:rPr lang="en-US" sz="1200" dirty="0">
                          <a:effectLst/>
                        </a:rPr>
                        <a:t> </a:t>
                      </a:r>
                    </a:p>
                    <a:p>
                      <a:pPr marL="1270" marR="0" indent="0">
                        <a:lnSpc>
                          <a:spcPct val="107000"/>
                        </a:lnSpc>
                        <a:spcBef>
                          <a:spcPts val="0"/>
                        </a:spcBef>
                        <a:spcAft>
                          <a:spcPts val="0"/>
                        </a:spcAft>
                      </a:pPr>
                      <a:r>
                        <a:rPr lang="en-US" sz="1200" u="sng" dirty="0">
                          <a:effectLst/>
                          <a:uFill>
                            <a:solidFill>
                              <a:srgbClr val="841519"/>
                            </a:solidFill>
                          </a:uFill>
                        </a:rPr>
                        <a:t>Sullivan, 2007</a:t>
                      </a:r>
                      <a:r>
                        <a:rPr lang="en-US" sz="1200" dirty="0">
                          <a:effectLst/>
                        </a:rPr>
                        <a:t> </a:t>
                      </a:r>
                      <a:endPar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8192" marR="33719" marT="25017" marB="0"/>
                </a:tc>
                <a:extLst>
                  <a:ext uri="{0D108BD9-81ED-4DB2-BD59-A6C34878D82A}">
                    <a16:rowId xmlns:a16="http://schemas.microsoft.com/office/drawing/2014/main" val="10003"/>
                  </a:ext>
                </a:extLst>
              </a:tr>
              <a:tr h="754824">
                <a:tc rowSpan="3">
                  <a:txBody>
                    <a:bodyPr/>
                    <a:lstStyle/>
                    <a:p>
                      <a:pPr marL="0" marR="0" indent="0">
                        <a:lnSpc>
                          <a:spcPct val="107000"/>
                        </a:lnSpc>
                        <a:spcBef>
                          <a:spcPts val="0"/>
                        </a:spcBef>
                        <a:spcAft>
                          <a:spcPts val="0"/>
                        </a:spcAft>
                      </a:pPr>
                      <a:r>
                        <a:rPr lang="en-US" sz="1600" dirty="0">
                          <a:effectLst/>
                        </a:rPr>
                        <a:t>Having a mental health disorder diagnosis </a:t>
                      </a:r>
                      <a:endPar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8192" marR="33719" marT="25017" marB="0"/>
                </a:tc>
                <a:tc>
                  <a:txBody>
                    <a:bodyPr/>
                    <a:lstStyle/>
                    <a:p>
                      <a:pPr marL="342900" marR="0" lvl="0" indent="-342900" fontAlgn="base">
                        <a:lnSpc>
                          <a:spcPct val="107000"/>
                        </a:lnSpc>
                        <a:spcBef>
                          <a:spcPts val="0"/>
                        </a:spcBef>
                        <a:spcAft>
                          <a:spcPts val="0"/>
                        </a:spcAft>
                        <a:buClr>
                          <a:srgbClr val="000000"/>
                        </a:buClr>
                        <a:buSzPts val="1100"/>
                        <a:buFont typeface="Arial" panose="020B0604020202020204" pitchFamily="34" charset="0"/>
                        <a:buChar char="•"/>
                      </a:pPr>
                      <a:r>
                        <a:rPr lang="en-US" sz="1600" u="none" strike="noStrike" dirty="0">
                          <a:effectLst/>
                          <a:uFill>
                            <a:solidFill>
                              <a:srgbClr val="000000"/>
                            </a:solidFill>
                          </a:uFill>
                        </a:rPr>
                        <a:t>Opioid abuse </a:t>
                      </a:r>
                    </a:p>
                    <a:p>
                      <a:pPr marL="342900" marR="0" lvl="0" indent="-342900" fontAlgn="base">
                        <a:lnSpc>
                          <a:spcPct val="107000"/>
                        </a:lnSpc>
                        <a:spcBef>
                          <a:spcPts val="0"/>
                        </a:spcBef>
                        <a:spcAft>
                          <a:spcPts val="0"/>
                        </a:spcAft>
                        <a:buClr>
                          <a:srgbClr val="000000"/>
                        </a:buClr>
                        <a:buSzPts val="1100"/>
                        <a:buFont typeface="Arial" panose="020B0604020202020204" pitchFamily="34" charset="0"/>
                        <a:buChar char="•"/>
                      </a:pPr>
                      <a:r>
                        <a:rPr lang="en-US" sz="1600" u="none" strike="noStrike" dirty="0">
                          <a:effectLst/>
                          <a:uFill>
                            <a:solidFill>
                              <a:srgbClr val="000000"/>
                            </a:solidFill>
                          </a:uFill>
                        </a:rPr>
                        <a:t>Opioid dependence  </a:t>
                      </a:r>
                      <a:endParaRPr lang="en-US" sz="1600" u="none" strike="noStrike"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endParaRPr>
                    </a:p>
                  </a:txBody>
                  <a:tcPr marL="58192" marR="33719" marT="25017" marB="0"/>
                </a:tc>
                <a:tc>
                  <a:txBody>
                    <a:bodyPr/>
                    <a:lstStyle/>
                    <a:p>
                      <a:pPr marL="635" marR="0" indent="0">
                        <a:lnSpc>
                          <a:spcPct val="107000"/>
                        </a:lnSpc>
                        <a:spcBef>
                          <a:spcPts val="0"/>
                        </a:spcBef>
                        <a:spcAft>
                          <a:spcPts val="0"/>
                        </a:spcAft>
                      </a:pPr>
                      <a:r>
                        <a:rPr lang="en-US" sz="1600" dirty="0">
                          <a:effectLst/>
                        </a:rPr>
                        <a:t>Medicaid and private insurance network enrollees who were prescribed at least 90 days of opioids </a:t>
                      </a:r>
                      <a:endPar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8192" marR="33719" marT="25017" marB="0"/>
                </a:tc>
                <a:tc>
                  <a:txBody>
                    <a:bodyPr/>
                    <a:lstStyle/>
                    <a:p>
                      <a:pPr marL="1905" marR="0" indent="0">
                        <a:lnSpc>
                          <a:spcPct val="107000"/>
                        </a:lnSpc>
                        <a:spcBef>
                          <a:spcPts val="0"/>
                        </a:spcBef>
                        <a:spcAft>
                          <a:spcPts val="0"/>
                        </a:spcAft>
                      </a:pPr>
                      <a:r>
                        <a:rPr lang="en-US" sz="1200" u="sng" dirty="0">
                          <a:effectLst/>
                          <a:uFill>
                            <a:solidFill>
                              <a:srgbClr val="841519"/>
                            </a:solidFill>
                          </a:uFill>
                        </a:rPr>
                        <a:t>Edlund et al., 2010</a:t>
                      </a:r>
                      <a:r>
                        <a:rPr lang="en-US" sz="1200" dirty="0">
                          <a:effectLst/>
                        </a:rPr>
                        <a:t> </a:t>
                      </a:r>
                      <a:endPar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8192" marR="33719" marT="25017" marB="0"/>
                </a:tc>
                <a:extLst>
                  <a:ext uri="{0D108BD9-81ED-4DB2-BD59-A6C34878D82A}">
                    <a16:rowId xmlns:a16="http://schemas.microsoft.com/office/drawing/2014/main" val="10004"/>
                  </a:ext>
                </a:extLst>
              </a:tr>
              <a:tr h="511008">
                <a:tc vMerge="1">
                  <a:txBody>
                    <a:bodyPr/>
                    <a:lstStyle/>
                    <a:p>
                      <a:endParaRPr lang="en-US"/>
                    </a:p>
                  </a:txBody>
                  <a:tcPr/>
                </a:tc>
                <a:tc>
                  <a:txBody>
                    <a:bodyPr/>
                    <a:lstStyle/>
                    <a:p>
                      <a:pPr marL="27305" marR="0" indent="0">
                        <a:lnSpc>
                          <a:spcPct val="107000"/>
                        </a:lnSpc>
                        <a:spcBef>
                          <a:spcPts val="0"/>
                        </a:spcBef>
                        <a:spcAft>
                          <a:spcPts val="0"/>
                        </a:spcAft>
                      </a:pPr>
                      <a:r>
                        <a:rPr lang="en-US" sz="1600" dirty="0">
                          <a:effectLst/>
                        </a:rPr>
                        <a:t>Opioid use disorder  </a:t>
                      </a:r>
                      <a:endPar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8192" marR="33719" marT="25017" marB="0"/>
                </a:tc>
                <a:tc>
                  <a:txBody>
                    <a:bodyPr/>
                    <a:lstStyle/>
                    <a:p>
                      <a:pPr marL="635" marR="0" indent="0">
                        <a:lnSpc>
                          <a:spcPct val="107000"/>
                        </a:lnSpc>
                        <a:spcBef>
                          <a:spcPts val="0"/>
                        </a:spcBef>
                        <a:spcAft>
                          <a:spcPts val="0"/>
                        </a:spcAft>
                      </a:pPr>
                      <a:r>
                        <a:rPr lang="en-US" sz="1600" dirty="0">
                          <a:effectLst/>
                        </a:rPr>
                        <a:t>Private insurance network enrollees with a cancer diagnosis </a:t>
                      </a:r>
                      <a:endPar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8192" marR="33719" marT="25017" marB="0"/>
                </a:tc>
                <a:tc>
                  <a:txBody>
                    <a:bodyPr/>
                    <a:lstStyle/>
                    <a:p>
                      <a:pPr marL="1905" marR="0" indent="0">
                        <a:lnSpc>
                          <a:spcPct val="107000"/>
                        </a:lnSpc>
                        <a:spcBef>
                          <a:spcPts val="0"/>
                        </a:spcBef>
                        <a:spcAft>
                          <a:spcPts val="0"/>
                        </a:spcAft>
                      </a:pPr>
                      <a:r>
                        <a:rPr lang="en-US" sz="1200" u="sng" dirty="0">
                          <a:effectLst/>
                          <a:uFill>
                            <a:solidFill>
                              <a:srgbClr val="841519"/>
                            </a:solidFill>
                          </a:uFill>
                        </a:rPr>
                        <a:t>Edlund et al., 2014</a:t>
                      </a:r>
                      <a:r>
                        <a:rPr lang="en-US" sz="1200" dirty="0">
                          <a:effectLst/>
                        </a:rPr>
                        <a:t> </a:t>
                      </a:r>
                      <a:endPar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8192" marR="33719" marT="25017" marB="0"/>
                </a:tc>
                <a:extLst>
                  <a:ext uri="{0D108BD9-81ED-4DB2-BD59-A6C34878D82A}">
                    <a16:rowId xmlns:a16="http://schemas.microsoft.com/office/drawing/2014/main" val="10005"/>
                  </a:ext>
                </a:extLst>
              </a:tr>
              <a:tr h="754824">
                <a:tc vMerge="1">
                  <a:txBody>
                    <a:bodyPr/>
                    <a:lstStyle/>
                    <a:p>
                      <a:endParaRPr lang="en-US"/>
                    </a:p>
                  </a:txBody>
                  <a:tcPr/>
                </a:tc>
                <a:tc>
                  <a:txBody>
                    <a:bodyPr/>
                    <a:lstStyle/>
                    <a:p>
                      <a:pPr marL="27305" marR="0" indent="0">
                        <a:lnSpc>
                          <a:spcPct val="107000"/>
                        </a:lnSpc>
                        <a:spcBef>
                          <a:spcPts val="0"/>
                        </a:spcBef>
                        <a:spcAft>
                          <a:spcPts val="0"/>
                        </a:spcAft>
                      </a:pPr>
                      <a:r>
                        <a:rPr lang="en-US" sz="1600" dirty="0">
                          <a:effectLst/>
                        </a:rPr>
                        <a:t>Prescription opioid misuse  </a:t>
                      </a:r>
                      <a:endPar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8192" marR="33719" marT="25017" marB="0"/>
                </a:tc>
                <a:tc>
                  <a:txBody>
                    <a:bodyPr/>
                    <a:lstStyle/>
                    <a:p>
                      <a:pPr marL="635" marR="0" indent="0">
                        <a:lnSpc>
                          <a:spcPct val="107000"/>
                        </a:lnSpc>
                        <a:spcBef>
                          <a:spcPts val="0"/>
                        </a:spcBef>
                        <a:spcAft>
                          <a:spcPts val="0"/>
                        </a:spcAft>
                      </a:pPr>
                      <a:r>
                        <a:rPr lang="en-US" sz="1600" dirty="0">
                          <a:effectLst/>
                        </a:rPr>
                        <a:t>Medicaid and private insurance network enrollees who used opioids for at least 90 days </a:t>
                      </a:r>
                      <a:endPar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8192" marR="33719" marT="25017" marB="0"/>
                </a:tc>
                <a:tc>
                  <a:txBody>
                    <a:bodyPr/>
                    <a:lstStyle/>
                    <a:p>
                      <a:pPr marL="1905" marR="0" indent="0">
                        <a:lnSpc>
                          <a:spcPct val="107000"/>
                        </a:lnSpc>
                        <a:spcBef>
                          <a:spcPts val="0"/>
                        </a:spcBef>
                        <a:spcAft>
                          <a:spcPts val="0"/>
                        </a:spcAft>
                      </a:pPr>
                      <a:r>
                        <a:rPr lang="en-US" sz="1200" u="sng" dirty="0">
                          <a:effectLst/>
                          <a:uFill>
                            <a:solidFill>
                              <a:srgbClr val="841519"/>
                            </a:solidFill>
                          </a:uFill>
                        </a:rPr>
                        <a:t>Sullivan et al., 2010</a:t>
                      </a:r>
                      <a:r>
                        <a:rPr lang="en-US" sz="1200" dirty="0">
                          <a:effectLst/>
                        </a:rPr>
                        <a:t> </a:t>
                      </a:r>
                      <a:endPar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8192" marR="33719" marT="25017" marB="0"/>
                </a:tc>
                <a:extLst>
                  <a:ext uri="{0D108BD9-81ED-4DB2-BD59-A6C34878D82A}">
                    <a16:rowId xmlns:a16="http://schemas.microsoft.com/office/drawing/2014/main" val="10006"/>
                  </a:ext>
                </a:extLst>
              </a:tr>
              <a:tr h="1143012">
                <a:tc>
                  <a:txBody>
                    <a:bodyPr/>
                    <a:lstStyle/>
                    <a:p>
                      <a:pPr marL="0" marR="0" indent="0">
                        <a:lnSpc>
                          <a:spcPct val="107000"/>
                        </a:lnSpc>
                        <a:spcBef>
                          <a:spcPts val="0"/>
                        </a:spcBef>
                        <a:spcAft>
                          <a:spcPts val="0"/>
                        </a:spcAft>
                      </a:pPr>
                      <a:r>
                        <a:rPr lang="en-US" sz="1600" dirty="0">
                          <a:effectLst/>
                        </a:rPr>
                        <a:t>Having ever been diagnosed with posttraumatic stress disorder  </a:t>
                      </a:r>
                      <a:endPar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8192" marR="33719" marT="25017" marB="0"/>
                </a:tc>
                <a:tc>
                  <a:txBody>
                    <a:bodyPr/>
                    <a:lstStyle/>
                    <a:p>
                      <a:pPr marL="342900" marR="0" lvl="0" indent="-342900" algn="just" fontAlgn="base">
                        <a:lnSpc>
                          <a:spcPct val="99000"/>
                        </a:lnSpc>
                        <a:spcBef>
                          <a:spcPts val="0"/>
                        </a:spcBef>
                        <a:spcAft>
                          <a:spcPts val="235"/>
                        </a:spcAft>
                        <a:buClr>
                          <a:srgbClr val="000000"/>
                        </a:buClr>
                        <a:buSzPts val="1100"/>
                        <a:buFont typeface="Arial" panose="020B0604020202020204" pitchFamily="34" charset="0"/>
                        <a:buChar char="•"/>
                      </a:pPr>
                      <a:r>
                        <a:rPr lang="en-US" sz="1600" u="none" strike="noStrike" dirty="0">
                          <a:effectLst/>
                          <a:uFill>
                            <a:solidFill>
                              <a:srgbClr val="000000"/>
                            </a:solidFill>
                          </a:uFill>
                        </a:rPr>
                        <a:t>Past-year prescription opioid misuse  </a:t>
                      </a:r>
                    </a:p>
                    <a:p>
                      <a:pPr marL="342900" marR="0" lvl="0" indent="-342900" algn="just" fontAlgn="base">
                        <a:lnSpc>
                          <a:spcPct val="112000"/>
                        </a:lnSpc>
                        <a:spcBef>
                          <a:spcPts val="0"/>
                        </a:spcBef>
                        <a:spcAft>
                          <a:spcPts val="225"/>
                        </a:spcAft>
                        <a:buClr>
                          <a:srgbClr val="000000"/>
                        </a:buClr>
                        <a:buSzPts val="1100"/>
                        <a:buFont typeface="Arial" panose="020B0604020202020204" pitchFamily="34" charset="0"/>
                        <a:buChar char="•"/>
                      </a:pPr>
                      <a:r>
                        <a:rPr lang="en-US" sz="1600" u="none" strike="noStrike" dirty="0">
                          <a:effectLst/>
                          <a:uFill>
                            <a:solidFill>
                              <a:srgbClr val="000000"/>
                            </a:solidFill>
                          </a:uFill>
                        </a:rPr>
                        <a:t>Past-year prescription opioid abuse  </a:t>
                      </a:r>
                    </a:p>
                    <a:p>
                      <a:pPr marL="342900" marR="0" lvl="0" indent="-342900" algn="just" fontAlgn="base">
                        <a:lnSpc>
                          <a:spcPct val="107000"/>
                        </a:lnSpc>
                        <a:spcBef>
                          <a:spcPts val="0"/>
                        </a:spcBef>
                        <a:spcAft>
                          <a:spcPts val="0"/>
                        </a:spcAft>
                        <a:buClr>
                          <a:srgbClr val="000000"/>
                        </a:buClr>
                        <a:buSzPts val="1100"/>
                        <a:buFont typeface="Arial" panose="020B0604020202020204" pitchFamily="34" charset="0"/>
                        <a:buChar char="•"/>
                      </a:pPr>
                      <a:r>
                        <a:rPr lang="en-US" sz="1600" u="none" strike="noStrike" dirty="0">
                          <a:effectLst/>
                          <a:uFill>
                            <a:solidFill>
                              <a:srgbClr val="000000"/>
                            </a:solidFill>
                          </a:uFill>
                        </a:rPr>
                        <a:t>Past-year prescription opioid dependence  </a:t>
                      </a:r>
                      <a:endParaRPr lang="en-US" sz="1600" u="none" strike="noStrike"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endParaRPr>
                    </a:p>
                  </a:txBody>
                  <a:tcPr marL="58192" marR="33719" marT="25017" marB="0"/>
                </a:tc>
                <a:tc>
                  <a:txBody>
                    <a:bodyPr/>
                    <a:lstStyle/>
                    <a:p>
                      <a:pPr marL="635" marR="0" indent="0">
                        <a:lnSpc>
                          <a:spcPct val="107000"/>
                        </a:lnSpc>
                        <a:spcBef>
                          <a:spcPts val="0"/>
                        </a:spcBef>
                        <a:spcAft>
                          <a:spcPts val="0"/>
                        </a:spcAft>
                      </a:pPr>
                      <a:r>
                        <a:rPr lang="en-US" sz="1600" dirty="0">
                          <a:effectLst/>
                        </a:rPr>
                        <a:t>Men who inject drugs (age range = 18–25; average age = 22.2) </a:t>
                      </a:r>
                      <a:endPar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8192" marR="33719" marT="25017" marB="0"/>
                </a:tc>
                <a:tc>
                  <a:txBody>
                    <a:bodyPr/>
                    <a:lstStyle/>
                    <a:p>
                      <a:pPr marL="1905" marR="0" indent="0">
                        <a:lnSpc>
                          <a:spcPct val="107000"/>
                        </a:lnSpc>
                        <a:spcBef>
                          <a:spcPts val="0"/>
                        </a:spcBef>
                        <a:spcAft>
                          <a:spcPts val="0"/>
                        </a:spcAft>
                      </a:pPr>
                      <a:r>
                        <a:rPr lang="en-US" sz="1200" u="sng" dirty="0">
                          <a:effectLst/>
                          <a:uFill>
                            <a:solidFill>
                              <a:srgbClr val="841519"/>
                            </a:solidFill>
                          </a:uFill>
                        </a:rPr>
                        <a:t>Mackesy-Amiti,</a:t>
                      </a:r>
                      <a:r>
                        <a:rPr lang="en-US" sz="1200" dirty="0">
                          <a:effectLst/>
                        </a:rPr>
                        <a:t> </a:t>
                      </a:r>
                    </a:p>
                    <a:p>
                      <a:pPr marL="1270" marR="0" indent="0">
                        <a:lnSpc>
                          <a:spcPct val="107000"/>
                        </a:lnSpc>
                        <a:spcBef>
                          <a:spcPts val="0"/>
                        </a:spcBef>
                        <a:spcAft>
                          <a:spcPts val="0"/>
                        </a:spcAft>
                      </a:pPr>
                      <a:r>
                        <a:rPr lang="en-US" sz="1200" u="sng" dirty="0">
                          <a:effectLst/>
                          <a:uFill>
                            <a:solidFill>
                              <a:srgbClr val="841519"/>
                            </a:solidFill>
                          </a:uFill>
                        </a:rPr>
                        <a:t>Donenberg, &amp;</a:t>
                      </a:r>
                      <a:r>
                        <a:rPr lang="en-US" sz="1200" dirty="0">
                          <a:effectLst/>
                        </a:rPr>
                        <a:t> </a:t>
                      </a:r>
                    </a:p>
                    <a:p>
                      <a:pPr marL="1270" marR="0" indent="0">
                        <a:lnSpc>
                          <a:spcPct val="107000"/>
                        </a:lnSpc>
                        <a:spcBef>
                          <a:spcPts val="0"/>
                        </a:spcBef>
                        <a:spcAft>
                          <a:spcPts val="0"/>
                        </a:spcAft>
                      </a:pPr>
                      <a:r>
                        <a:rPr lang="en-US" sz="1200" u="sng" dirty="0">
                          <a:effectLst/>
                          <a:uFill>
                            <a:solidFill>
                              <a:srgbClr val="841519"/>
                            </a:solidFill>
                          </a:uFill>
                        </a:rPr>
                        <a:t>Ouellet, 2015</a:t>
                      </a:r>
                      <a:r>
                        <a:rPr lang="en-US" sz="1200" dirty="0">
                          <a:effectLst/>
                        </a:rPr>
                        <a:t> </a:t>
                      </a:r>
                      <a:endPar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8192" marR="33719" marT="25017" marB="0"/>
                </a:tc>
                <a:extLst>
                  <a:ext uri="{0D108BD9-81ED-4DB2-BD59-A6C34878D82A}">
                    <a16:rowId xmlns:a16="http://schemas.microsoft.com/office/drawing/2014/main" val="10007"/>
                  </a:ext>
                </a:extLst>
              </a:tr>
              <a:tr h="563913">
                <a:tc>
                  <a:txBody>
                    <a:bodyPr/>
                    <a:lstStyle/>
                    <a:p>
                      <a:pPr marL="0" marR="0" indent="0">
                        <a:lnSpc>
                          <a:spcPct val="107000"/>
                        </a:lnSpc>
                        <a:spcBef>
                          <a:spcPts val="0"/>
                        </a:spcBef>
                        <a:spcAft>
                          <a:spcPts val="0"/>
                        </a:spcAft>
                      </a:pPr>
                      <a:r>
                        <a:rPr lang="en-US" sz="1600" dirty="0">
                          <a:effectLst/>
                        </a:rPr>
                        <a:t>Having high attentional impulsivity </a:t>
                      </a:r>
                      <a:endPar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8192" marR="33719" marT="25017" marB="0"/>
                </a:tc>
                <a:tc>
                  <a:txBody>
                    <a:bodyPr/>
                    <a:lstStyle/>
                    <a:p>
                      <a:pPr marL="146050" marR="0" indent="-118745">
                        <a:lnSpc>
                          <a:spcPct val="107000"/>
                        </a:lnSpc>
                        <a:spcBef>
                          <a:spcPts val="0"/>
                        </a:spcBef>
                        <a:spcAft>
                          <a:spcPts val="0"/>
                        </a:spcAft>
                      </a:pPr>
                      <a:r>
                        <a:rPr lang="en-US" sz="1600" dirty="0">
                          <a:effectLst/>
                        </a:rPr>
                        <a:t>Risk for prescription opioid misuse </a:t>
                      </a:r>
                      <a:endPar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8192" marR="33719" marT="25017" marB="0"/>
                </a:tc>
                <a:tc>
                  <a:txBody>
                    <a:bodyPr/>
                    <a:lstStyle/>
                    <a:p>
                      <a:pPr marL="635" marR="0" indent="0">
                        <a:lnSpc>
                          <a:spcPct val="107000"/>
                        </a:lnSpc>
                        <a:spcBef>
                          <a:spcPts val="0"/>
                        </a:spcBef>
                        <a:spcAft>
                          <a:spcPts val="0"/>
                        </a:spcAft>
                      </a:pPr>
                      <a:r>
                        <a:rPr lang="en-US" sz="1600" dirty="0">
                          <a:effectLst/>
                        </a:rPr>
                        <a:t>Individuals receiving opioid therapy for chronic low-back pain (average age = 47.5) </a:t>
                      </a:r>
                      <a:endPar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8192" marR="33719" marT="25017" marB="0"/>
                </a:tc>
                <a:tc>
                  <a:txBody>
                    <a:bodyPr/>
                    <a:lstStyle/>
                    <a:p>
                      <a:pPr marL="1905" marR="0" indent="0">
                        <a:lnSpc>
                          <a:spcPct val="107000"/>
                        </a:lnSpc>
                        <a:spcBef>
                          <a:spcPts val="0"/>
                        </a:spcBef>
                        <a:spcAft>
                          <a:spcPts val="0"/>
                        </a:spcAft>
                      </a:pPr>
                      <a:r>
                        <a:rPr lang="en-US" sz="1200" u="sng" dirty="0">
                          <a:effectLst/>
                          <a:uFill>
                            <a:solidFill>
                              <a:srgbClr val="841519"/>
                            </a:solidFill>
                          </a:uFill>
                        </a:rPr>
                        <a:t>Marino et al., 2013</a:t>
                      </a:r>
                      <a:r>
                        <a:rPr lang="en-US" sz="1200" dirty="0">
                          <a:effectLst/>
                        </a:rPr>
                        <a:t> </a:t>
                      </a:r>
                      <a:endPar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8192" marR="33719" marT="25017" marB="0"/>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5293390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2199250771"/>
              </p:ext>
            </p:extLst>
          </p:nvPr>
        </p:nvGraphicFramePr>
        <p:xfrm>
          <a:off x="477984" y="0"/>
          <a:ext cx="11263745" cy="6753854"/>
        </p:xfrm>
        <a:graphic>
          <a:graphicData uri="http://schemas.openxmlformats.org/drawingml/2006/table">
            <a:tbl>
              <a:tblPr firstRow="1" firstCol="1" bandRow="1">
                <a:tableStyleId>{5C22544A-7EE6-4342-B048-85BDC9FD1C3A}</a:tableStyleId>
              </a:tblPr>
              <a:tblGrid>
                <a:gridCol w="2433851">
                  <a:extLst>
                    <a:ext uri="{9D8B030D-6E8A-4147-A177-3AD203B41FA5}">
                      <a16:colId xmlns:a16="http://schemas.microsoft.com/office/drawing/2014/main" val="20000"/>
                    </a:ext>
                  </a:extLst>
                </a:gridCol>
                <a:gridCol w="2725592">
                  <a:extLst>
                    <a:ext uri="{9D8B030D-6E8A-4147-A177-3AD203B41FA5}">
                      <a16:colId xmlns:a16="http://schemas.microsoft.com/office/drawing/2014/main" val="20001"/>
                    </a:ext>
                  </a:extLst>
                </a:gridCol>
                <a:gridCol w="3716902">
                  <a:extLst>
                    <a:ext uri="{9D8B030D-6E8A-4147-A177-3AD203B41FA5}">
                      <a16:colId xmlns:a16="http://schemas.microsoft.com/office/drawing/2014/main" val="20002"/>
                    </a:ext>
                  </a:extLst>
                </a:gridCol>
                <a:gridCol w="207438">
                  <a:extLst>
                    <a:ext uri="{9D8B030D-6E8A-4147-A177-3AD203B41FA5}">
                      <a16:colId xmlns:a16="http://schemas.microsoft.com/office/drawing/2014/main" val="20003"/>
                    </a:ext>
                  </a:extLst>
                </a:gridCol>
                <a:gridCol w="207438">
                  <a:extLst>
                    <a:ext uri="{9D8B030D-6E8A-4147-A177-3AD203B41FA5}">
                      <a16:colId xmlns:a16="http://schemas.microsoft.com/office/drawing/2014/main" val="20004"/>
                    </a:ext>
                  </a:extLst>
                </a:gridCol>
                <a:gridCol w="1972524">
                  <a:extLst>
                    <a:ext uri="{9D8B030D-6E8A-4147-A177-3AD203B41FA5}">
                      <a16:colId xmlns:a16="http://schemas.microsoft.com/office/drawing/2014/main" val="20005"/>
                    </a:ext>
                  </a:extLst>
                </a:gridCol>
              </a:tblGrid>
              <a:tr h="229899">
                <a:tc gridSpan="2">
                  <a:txBody>
                    <a:bodyPr/>
                    <a:lstStyle/>
                    <a:p>
                      <a:pPr marL="0" marR="0" indent="0" algn="ctr">
                        <a:lnSpc>
                          <a:spcPct val="107000"/>
                        </a:lnSpc>
                        <a:spcBef>
                          <a:spcPts val="0"/>
                        </a:spcBef>
                        <a:spcAft>
                          <a:spcPts val="0"/>
                        </a:spcAft>
                      </a:pPr>
                      <a:r>
                        <a:rPr lang="en-US" sz="1600" dirty="0">
                          <a:effectLst/>
                        </a:rPr>
                        <a:t>INDIVIDUAL-LEVEL MENTAL</a:t>
                      </a:r>
                      <a:r>
                        <a:rPr lang="en-US" sz="1600" baseline="0" dirty="0">
                          <a:effectLst/>
                        </a:rPr>
                        <a:t> HEALTH RISK </a:t>
                      </a:r>
                      <a:r>
                        <a:rPr lang="en-US" sz="1600" dirty="0">
                          <a:effectLst/>
                        </a:rPr>
                        <a:t>FACTORS </a:t>
                      </a:r>
                      <a:endPar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6933" marR="9970" marT="7280" marB="0"/>
                </a:tc>
                <a:tc hMerge="1">
                  <a:txBody>
                    <a:bodyPr/>
                    <a:lstStyle/>
                    <a:p>
                      <a:endParaRPr lang="en-US"/>
                    </a:p>
                  </a:txBody>
                  <a:tcPr/>
                </a:tc>
                <a:tc>
                  <a:txBody>
                    <a:bodyPr/>
                    <a:lstStyle/>
                    <a:p>
                      <a:pPr marL="0" marR="0" indent="0">
                        <a:lnSpc>
                          <a:spcPct val="107000"/>
                        </a:lnSpc>
                        <a:spcBef>
                          <a:spcPts val="0"/>
                        </a:spcBef>
                        <a:spcAft>
                          <a:spcPts val="800"/>
                        </a:spcAft>
                      </a:pPr>
                      <a:r>
                        <a:rPr lang="en-US" sz="1600" dirty="0">
                          <a:effectLst/>
                        </a:rPr>
                        <a:t> </a:t>
                      </a:r>
                      <a:endPar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6933" marR="9970" marT="7280" marB="0"/>
                </a:tc>
                <a:tc gridSpan="2">
                  <a:txBody>
                    <a:bodyPr/>
                    <a:lstStyle/>
                    <a:p>
                      <a:pPr marL="0" marR="0" indent="0">
                        <a:lnSpc>
                          <a:spcPct val="107000"/>
                        </a:lnSpc>
                        <a:spcBef>
                          <a:spcPts val="0"/>
                        </a:spcBef>
                        <a:spcAft>
                          <a:spcPts val="800"/>
                        </a:spcAft>
                      </a:pPr>
                      <a:r>
                        <a:rPr lang="en-US" sz="1600" dirty="0">
                          <a:effectLst/>
                        </a:rPr>
                        <a:t> </a:t>
                      </a:r>
                      <a:endPar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6933" marR="9970" marT="7280" marB="0"/>
                </a:tc>
                <a:tc hMerge="1">
                  <a:txBody>
                    <a:bodyPr/>
                    <a:lstStyle/>
                    <a:p>
                      <a:endParaRPr lang="en-US"/>
                    </a:p>
                  </a:txBody>
                  <a:tcPr/>
                </a:tc>
                <a:tc>
                  <a:txBody>
                    <a:bodyPr/>
                    <a:lstStyle/>
                    <a:p>
                      <a:pPr marL="0" marR="0" indent="0">
                        <a:lnSpc>
                          <a:spcPct val="107000"/>
                        </a:lnSpc>
                        <a:spcBef>
                          <a:spcPts val="0"/>
                        </a:spcBef>
                        <a:spcAft>
                          <a:spcPts val="800"/>
                        </a:spcAft>
                      </a:pPr>
                      <a:r>
                        <a:rPr lang="en-US" sz="1600" dirty="0">
                          <a:effectLst/>
                        </a:rPr>
                        <a:t> </a:t>
                      </a:r>
                      <a:endPar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6933" marR="9970" marT="7280" marB="0"/>
                </a:tc>
                <a:extLst>
                  <a:ext uri="{0D108BD9-81ED-4DB2-BD59-A6C34878D82A}">
                    <a16:rowId xmlns:a16="http://schemas.microsoft.com/office/drawing/2014/main" val="10000"/>
                  </a:ext>
                </a:extLst>
              </a:tr>
              <a:tr h="229899">
                <a:tc>
                  <a:txBody>
                    <a:bodyPr/>
                    <a:lstStyle/>
                    <a:p>
                      <a:pPr marL="0" marR="0" indent="0">
                        <a:lnSpc>
                          <a:spcPct val="107000"/>
                        </a:lnSpc>
                        <a:spcBef>
                          <a:spcPts val="0"/>
                        </a:spcBef>
                        <a:spcAft>
                          <a:spcPts val="0"/>
                        </a:spcAft>
                      </a:pPr>
                      <a:r>
                        <a:rPr lang="en-US" sz="1600" dirty="0">
                          <a:effectLst/>
                        </a:rPr>
                        <a:t>Risk Factor </a:t>
                      </a:r>
                      <a:endPar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6933" marR="9970" marT="7280" marB="0"/>
                </a:tc>
                <a:tc>
                  <a:txBody>
                    <a:bodyPr/>
                    <a:lstStyle/>
                    <a:p>
                      <a:pPr marL="0" marR="0" indent="0">
                        <a:lnSpc>
                          <a:spcPct val="107000"/>
                        </a:lnSpc>
                        <a:spcBef>
                          <a:spcPts val="0"/>
                        </a:spcBef>
                        <a:spcAft>
                          <a:spcPts val="0"/>
                        </a:spcAft>
                      </a:pPr>
                      <a:r>
                        <a:rPr lang="en-US" sz="1600" dirty="0">
                          <a:effectLst/>
                        </a:rPr>
                        <a:t>Outcome(s) </a:t>
                      </a:r>
                      <a:endPar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6933" marR="9970" marT="7280" marB="0"/>
                </a:tc>
                <a:tc gridSpan="2">
                  <a:txBody>
                    <a:bodyPr/>
                    <a:lstStyle/>
                    <a:p>
                      <a:pPr marL="635" marR="0" indent="0">
                        <a:lnSpc>
                          <a:spcPct val="107000"/>
                        </a:lnSpc>
                        <a:spcBef>
                          <a:spcPts val="0"/>
                        </a:spcBef>
                        <a:spcAft>
                          <a:spcPts val="0"/>
                        </a:spcAft>
                      </a:pPr>
                      <a:r>
                        <a:rPr lang="en-US" sz="1600" dirty="0">
                          <a:effectLst/>
                        </a:rPr>
                        <a:t>Population </a:t>
                      </a:r>
                      <a:endPar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6933" marR="9970" marT="7280" marB="0"/>
                </a:tc>
                <a:tc hMerge="1">
                  <a:txBody>
                    <a:bodyPr/>
                    <a:lstStyle/>
                    <a:p>
                      <a:endParaRPr lang="en-US"/>
                    </a:p>
                  </a:txBody>
                  <a:tcPr/>
                </a:tc>
                <a:tc gridSpan="2">
                  <a:txBody>
                    <a:bodyPr/>
                    <a:lstStyle/>
                    <a:p>
                      <a:pPr marL="1270" marR="0" indent="0">
                        <a:lnSpc>
                          <a:spcPct val="107000"/>
                        </a:lnSpc>
                        <a:spcBef>
                          <a:spcPts val="0"/>
                        </a:spcBef>
                        <a:spcAft>
                          <a:spcPts val="0"/>
                        </a:spcAft>
                      </a:pPr>
                      <a:r>
                        <a:rPr lang="en-US" sz="1600" dirty="0">
                          <a:effectLst/>
                        </a:rPr>
                        <a:t>Citation </a:t>
                      </a:r>
                      <a:endPar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6933" marR="9970" marT="7280" marB="0"/>
                </a:tc>
                <a:tc hMerge="1">
                  <a:txBody>
                    <a:bodyPr/>
                    <a:lstStyle/>
                    <a:p>
                      <a:endParaRPr lang="en-US"/>
                    </a:p>
                  </a:txBody>
                  <a:tcPr/>
                </a:tc>
                <a:extLst>
                  <a:ext uri="{0D108BD9-81ED-4DB2-BD59-A6C34878D82A}">
                    <a16:rowId xmlns:a16="http://schemas.microsoft.com/office/drawing/2014/main" val="10001"/>
                  </a:ext>
                </a:extLst>
              </a:tr>
              <a:tr h="871558">
                <a:tc>
                  <a:txBody>
                    <a:bodyPr/>
                    <a:lstStyle/>
                    <a:p>
                      <a:pPr marL="0" marR="0" indent="0">
                        <a:lnSpc>
                          <a:spcPct val="107000"/>
                        </a:lnSpc>
                        <a:spcBef>
                          <a:spcPts val="0"/>
                        </a:spcBef>
                        <a:spcAft>
                          <a:spcPts val="0"/>
                        </a:spcAft>
                      </a:pPr>
                      <a:r>
                        <a:rPr lang="en-US" sz="1600" dirty="0">
                          <a:effectLst/>
                        </a:rPr>
                        <a:t>Having suicidal ideation </a:t>
                      </a:r>
                      <a:endPar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6933" marR="9970" marT="7280" marB="0"/>
                </a:tc>
                <a:tc>
                  <a:txBody>
                    <a:bodyPr/>
                    <a:lstStyle/>
                    <a:p>
                      <a:pPr marL="27305" marR="0" indent="0">
                        <a:lnSpc>
                          <a:spcPct val="107000"/>
                        </a:lnSpc>
                        <a:spcBef>
                          <a:spcPts val="0"/>
                        </a:spcBef>
                        <a:spcAft>
                          <a:spcPts val="0"/>
                        </a:spcAft>
                      </a:pPr>
                      <a:r>
                        <a:rPr lang="en-US" sz="1600" dirty="0">
                          <a:effectLst/>
                        </a:rPr>
                        <a:t>Prescription drug misuse </a:t>
                      </a:r>
                      <a:endPar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6933" marR="9970" marT="7280" marB="0"/>
                </a:tc>
                <a:tc gridSpan="2">
                  <a:txBody>
                    <a:bodyPr/>
                    <a:lstStyle/>
                    <a:p>
                      <a:pPr marL="635" marR="0" indent="0">
                        <a:lnSpc>
                          <a:spcPct val="107000"/>
                        </a:lnSpc>
                        <a:spcBef>
                          <a:spcPts val="0"/>
                        </a:spcBef>
                        <a:spcAft>
                          <a:spcPts val="0"/>
                        </a:spcAft>
                      </a:pPr>
                      <a:r>
                        <a:rPr lang="en-US" sz="1600" dirty="0">
                          <a:effectLst/>
                        </a:rPr>
                        <a:t>Homeless youth (average age = 21.5) </a:t>
                      </a:r>
                      <a:endPar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6933" marR="9970" marT="7280" marB="0"/>
                </a:tc>
                <a:tc hMerge="1">
                  <a:txBody>
                    <a:bodyPr/>
                    <a:lstStyle/>
                    <a:p>
                      <a:endParaRPr lang="en-US"/>
                    </a:p>
                  </a:txBody>
                  <a:tcPr/>
                </a:tc>
                <a:tc gridSpan="2">
                  <a:txBody>
                    <a:bodyPr/>
                    <a:lstStyle/>
                    <a:p>
                      <a:pPr marL="1905" marR="0" indent="0">
                        <a:lnSpc>
                          <a:spcPct val="107000"/>
                        </a:lnSpc>
                        <a:spcBef>
                          <a:spcPts val="0"/>
                        </a:spcBef>
                        <a:spcAft>
                          <a:spcPts val="0"/>
                        </a:spcAft>
                      </a:pPr>
                      <a:r>
                        <a:rPr lang="en-US" sz="1600" u="sng" dirty="0">
                          <a:effectLst/>
                          <a:uFill>
                            <a:solidFill>
                              <a:srgbClr val="841519"/>
                            </a:solidFill>
                          </a:uFill>
                        </a:rPr>
                        <a:t>Rhoades,</a:t>
                      </a:r>
                      <a:r>
                        <a:rPr lang="en-US" sz="1600" dirty="0">
                          <a:effectLst/>
                        </a:rPr>
                        <a:t> </a:t>
                      </a:r>
                    </a:p>
                    <a:p>
                      <a:pPr marL="1270" marR="0" indent="0">
                        <a:lnSpc>
                          <a:spcPct val="107000"/>
                        </a:lnSpc>
                        <a:spcBef>
                          <a:spcPts val="0"/>
                        </a:spcBef>
                        <a:spcAft>
                          <a:spcPts val="0"/>
                        </a:spcAft>
                      </a:pPr>
                      <a:r>
                        <a:rPr lang="en-US" sz="1600" u="sng" dirty="0">
                          <a:effectLst/>
                          <a:uFill>
                            <a:solidFill>
                              <a:srgbClr val="841519"/>
                            </a:solidFill>
                          </a:uFill>
                        </a:rPr>
                        <a:t>Winetrobe, &amp; Rice,</a:t>
                      </a:r>
                      <a:r>
                        <a:rPr lang="en-US" sz="1600" dirty="0">
                          <a:effectLst/>
                        </a:rPr>
                        <a:t> </a:t>
                      </a:r>
                    </a:p>
                    <a:p>
                      <a:pPr marL="1270" marR="0" indent="0">
                        <a:lnSpc>
                          <a:spcPct val="107000"/>
                        </a:lnSpc>
                        <a:spcBef>
                          <a:spcPts val="0"/>
                        </a:spcBef>
                        <a:spcAft>
                          <a:spcPts val="0"/>
                        </a:spcAft>
                      </a:pPr>
                      <a:r>
                        <a:rPr lang="en-US" sz="1600" u="sng" dirty="0">
                          <a:effectLst/>
                          <a:uFill>
                            <a:solidFill>
                              <a:srgbClr val="841519"/>
                            </a:solidFill>
                          </a:uFill>
                        </a:rPr>
                        <a:t>2014</a:t>
                      </a:r>
                      <a:r>
                        <a:rPr lang="en-US" sz="1600" dirty="0">
                          <a:effectLst/>
                        </a:rPr>
                        <a:t> </a:t>
                      </a:r>
                      <a:endPar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6933" marR="9970" marT="7280" marB="0"/>
                </a:tc>
                <a:tc hMerge="1">
                  <a:txBody>
                    <a:bodyPr/>
                    <a:lstStyle/>
                    <a:p>
                      <a:endParaRPr lang="en-US"/>
                    </a:p>
                  </a:txBody>
                  <a:tcPr/>
                </a:tc>
                <a:extLst>
                  <a:ext uri="{0D108BD9-81ED-4DB2-BD59-A6C34878D82A}">
                    <a16:rowId xmlns:a16="http://schemas.microsoft.com/office/drawing/2014/main" val="10002"/>
                  </a:ext>
                </a:extLst>
              </a:tr>
              <a:tr h="645571">
                <a:tc>
                  <a:txBody>
                    <a:bodyPr/>
                    <a:lstStyle/>
                    <a:p>
                      <a:pPr marL="0" marR="0" indent="0">
                        <a:lnSpc>
                          <a:spcPct val="107000"/>
                        </a:lnSpc>
                        <a:spcBef>
                          <a:spcPts val="0"/>
                        </a:spcBef>
                        <a:spcAft>
                          <a:spcPts val="0"/>
                        </a:spcAft>
                      </a:pPr>
                      <a:r>
                        <a:rPr lang="en-US" sz="1600" dirty="0">
                          <a:effectLst/>
                        </a:rPr>
                        <a:t>Past 30-day anxiety </a:t>
                      </a:r>
                      <a:endPar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6933" marR="9970" marT="7280" marB="0"/>
                </a:tc>
                <a:tc>
                  <a:txBody>
                    <a:bodyPr/>
                    <a:lstStyle/>
                    <a:p>
                      <a:pPr marL="27305" marR="0" indent="0">
                        <a:lnSpc>
                          <a:spcPct val="107000"/>
                        </a:lnSpc>
                        <a:spcBef>
                          <a:spcPts val="0"/>
                        </a:spcBef>
                        <a:spcAft>
                          <a:spcPts val="0"/>
                        </a:spcAft>
                      </a:pPr>
                      <a:r>
                        <a:rPr lang="en-US" sz="1600" dirty="0">
                          <a:effectLst/>
                        </a:rPr>
                        <a:t>Risk for opioid misuse </a:t>
                      </a:r>
                      <a:endPar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6933" marR="9970" marT="7280" marB="0"/>
                </a:tc>
                <a:tc gridSpan="2">
                  <a:txBody>
                    <a:bodyPr/>
                    <a:lstStyle/>
                    <a:p>
                      <a:pPr marL="635" marR="0" indent="0">
                        <a:lnSpc>
                          <a:spcPct val="107000"/>
                        </a:lnSpc>
                        <a:spcBef>
                          <a:spcPts val="0"/>
                        </a:spcBef>
                        <a:spcAft>
                          <a:spcPts val="0"/>
                        </a:spcAft>
                      </a:pPr>
                      <a:r>
                        <a:rPr lang="en-US" sz="1600" dirty="0">
                          <a:effectLst/>
                        </a:rPr>
                        <a:t>Individuals with cancer receiving services from a pain center  </a:t>
                      </a:r>
                      <a:endPar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6933" marR="9970" marT="7280" marB="0"/>
                </a:tc>
                <a:tc hMerge="1">
                  <a:txBody>
                    <a:bodyPr/>
                    <a:lstStyle/>
                    <a:p>
                      <a:endParaRPr lang="en-US"/>
                    </a:p>
                  </a:txBody>
                  <a:tcPr/>
                </a:tc>
                <a:tc gridSpan="2">
                  <a:txBody>
                    <a:bodyPr/>
                    <a:lstStyle/>
                    <a:p>
                      <a:pPr marL="1270" marR="16510" indent="0">
                        <a:lnSpc>
                          <a:spcPct val="107000"/>
                        </a:lnSpc>
                        <a:spcBef>
                          <a:spcPts val="0"/>
                        </a:spcBef>
                        <a:spcAft>
                          <a:spcPts val="0"/>
                        </a:spcAft>
                      </a:pPr>
                      <a:r>
                        <a:rPr lang="en-US" sz="1600" u="sng" dirty="0">
                          <a:effectLst/>
                          <a:uFill>
                            <a:solidFill>
                              <a:srgbClr val="841519"/>
                            </a:solidFill>
                          </a:uFill>
                        </a:rPr>
                        <a:t>Koyyalagunta et</a:t>
                      </a:r>
                      <a:r>
                        <a:rPr lang="en-US" sz="1600" dirty="0">
                          <a:effectLst/>
                        </a:rPr>
                        <a:t> </a:t>
                      </a:r>
                      <a:r>
                        <a:rPr lang="en-US" sz="1600" u="sng" dirty="0">
                          <a:effectLst/>
                          <a:uFill>
                            <a:solidFill>
                              <a:srgbClr val="841519"/>
                            </a:solidFill>
                          </a:uFill>
                        </a:rPr>
                        <a:t>al., 2013</a:t>
                      </a:r>
                      <a:r>
                        <a:rPr lang="en-US" sz="1600" dirty="0">
                          <a:effectLst/>
                        </a:rPr>
                        <a:t> </a:t>
                      </a:r>
                      <a:endPar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6933" marR="9970" marT="7280" marB="0"/>
                </a:tc>
                <a:tc hMerge="1">
                  <a:txBody>
                    <a:bodyPr/>
                    <a:lstStyle/>
                    <a:p>
                      <a:endParaRPr lang="en-US"/>
                    </a:p>
                  </a:txBody>
                  <a:tcPr/>
                </a:tc>
                <a:extLst>
                  <a:ext uri="{0D108BD9-81ED-4DB2-BD59-A6C34878D82A}">
                    <a16:rowId xmlns:a16="http://schemas.microsoft.com/office/drawing/2014/main" val="10003"/>
                  </a:ext>
                </a:extLst>
              </a:tr>
              <a:tr h="428639">
                <a:tc>
                  <a:txBody>
                    <a:bodyPr/>
                    <a:lstStyle/>
                    <a:p>
                      <a:pPr marL="0" marR="0" indent="0">
                        <a:lnSpc>
                          <a:spcPct val="107000"/>
                        </a:lnSpc>
                        <a:spcBef>
                          <a:spcPts val="0"/>
                        </a:spcBef>
                        <a:spcAft>
                          <a:spcPts val="0"/>
                        </a:spcAft>
                      </a:pPr>
                      <a:r>
                        <a:rPr lang="en-US" sz="1600" dirty="0">
                          <a:effectLst/>
                        </a:rPr>
                        <a:t>Past-year anxiety diagnosis  </a:t>
                      </a:r>
                      <a:endPar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6933" marR="9970" marT="7280" marB="0"/>
                </a:tc>
                <a:tc>
                  <a:txBody>
                    <a:bodyPr/>
                    <a:lstStyle/>
                    <a:p>
                      <a:pPr marL="27305" marR="0" indent="0">
                        <a:lnSpc>
                          <a:spcPct val="107000"/>
                        </a:lnSpc>
                        <a:spcBef>
                          <a:spcPts val="0"/>
                        </a:spcBef>
                        <a:spcAft>
                          <a:spcPts val="0"/>
                        </a:spcAft>
                      </a:pPr>
                      <a:r>
                        <a:rPr lang="en-US" sz="1600" dirty="0">
                          <a:effectLst/>
                        </a:rPr>
                        <a:t>Prescription opioid misuse </a:t>
                      </a:r>
                      <a:endPar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6933" marR="9970" marT="7280" marB="0"/>
                </a:tc>
                <a:tc gridSpan="2">
                  <a:txBody>
                    <a:bodyPr/>
                    <a:lstStyle/>
                    <a:p>
                      <a:pPr marL="635" marR="0" indent="0">
                        <a:lnSpc>
                          <a:spcPct val="107000"/>
                        </a:lnSpc>
                        <a:spcBef>
                          <a:spcPts val="0"/>
                        </a:spcBef>
                        <a:spcAft>
                          <a:spcPts val="0"/>
                        </a:spcAft>
                      </a:pPr>
                      <a:r>
                        <a:rPr lang="en-US" sz="1600" dirty="0">
                          <a:effectLst/>
                        </a:rPr>
                        <a:t>NSDUH respondents (age range = 18– 25) </a:t>
                      </a:r>
                      <a:endPar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6933" marR="9970" marT="7280" marB="0"/>
                </a:tc>
                <a:tc hMerge="1">
                  <a:txBody>
                    <a:bodyPr/>
                    <a:lstStyle/>
                    <a:p>
                      <a:endParaRPr lang="en-US"/>
                    </a:p>
                  </a:txBody>
                  <a:tcPr/>
                </a:tc>
                <a:tc gridSpan="2">
                  <a:txBody>
                    <a:bodyPr/>
                    <a:lstStyle/>
                    <a:p>
                      <a:pPr marL="1270" marR="0" indent="0">
                        <a:lnSpc>
                          <a:spcPct val="107000"/>
                        </a:lnSpc>
                        <a:spcBef>
                          <a:spcPts val="0"/>
                        </a:spcBef>
                        <a:spcAft>
                          <a:spcPts val="0"/>
                        </a:spcAft>
                      </a:pPr>
                      <a:r>
                        <a:rPr lang="en-US" sz="1600" u="sng" dirty="0">
                          <a:effectLst/>
                          <a:uFill>
                            <a:solidFill>
                              <a:srgbClr val="841519"/>
                            </a:solidFill>
                          </a:uFill>
                        </a:rPr>
                        <a:t>Mowbray &amp; Quinn,</a:t>
                      </a:r>
                      <a:r>
                        <a:rPr lang="en-US" sz="1600" dirty="0">
                          <a:effectLst/>
                        </a:rPr>
                        <a:t> </a:t>
                      </a:r>
                      <a:r>
                        <a:rPr lang="en-US" sz="1600" u="sng" dirty="0">
                          <a:effectLst/>
                          <a:uFill>
                            <a:solidFill>
                              <a:srgbClr val="841519"/>
                            </a:solidFill>
                          </a:uFill>
                        </a:rPr>
                        <a:t>2015</a:t>
                      </a:r>
                      <a:r>
                        <a:rPr lang="en-US" sz="1600" dirty="0">
                          <a:effectLst/>
                        </a:rPr>
                        <a:t> </a:t>
                      </a:r>
                      <a:endPar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6933" marR="9970" marT="7280" marB="0"/>
                </a:tc>
                <a:tc hMerge="1">
                  <a:txBody>
                    <a:bodyPr/>
                    <a:lstStyle/>
                    <a:p>
                      <a:endParaRPr lang="en-US"/>
                    </a:p>
                  </a:txBody>
                  <a:tcPr/>
                </a:tc>
                <a:extLst>
                  <a:ext uri="{0D108BD9-81ED-4DB2-BD59-A6C34878D82A}">
                    <a16:rowId xmlns:a16="http://schemas.microsoft.com/office/drawing/2014/main" val="10004"/>
                  </a:ext>
                </a:extLst>
              </a:tr>
              <a:tr h="935182">
                <a:tc>
                  <a:txBody>
                    <a:bodyPr/>
                    <a:lstStyle/>
                    <a:p>
                      <a:pPr marL="0" marR="0" indent="0">
                        <a:lnSpc>
                          <a:spcPct val="107000"/>
                        </a:lnSpc>
                        <a:spcBef>
                          <a:spcPts val="0"/>
                        </a:spcBef>
                        <a:spcAft>
                          <a:spcPts val="0"/>
                        </a:spcAft>
                      </a:pPr>
                      <a:r>
                        <a:rPr lang="en-US" sz="1600" dirty="0">
                          <a:effectLst/>
                        </a:rPr>
                        <a:t>Past-year posttraumatic stress disorder diagnosis  </a:t>
                      </a:r>
                      <a:endPar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6933" marR="9970" marT="7280" marB="0"/>
                </a:tc>
                <a:tc>
                  <a:txBody>
                    <a:bodyPr/>
                    <a:lstStyle/>
                    <a:p>
                      <a:pPr marL="342900" marR="0" lvl="0" indent="-342900" algn="just" fontAlgn="base">
                        <a:lnSpc>
                          <a:spcPct val="99000"/>
                        </a:lnSpc>
                        <a:spcBef>
                          <a:spcPts val="0"/>
                        </a:spcBef>
                        <a:spcAft>
                          <a:spcPts val="235"/>
                        </a:spcAft>
                        <a:buClr>
                          <a:srgbClr val="000000"/>
                        </a:buClr>
                        <a:buSzPts val="1100"/>
                        <a:buFont typeface="Arial" panose="020B0604020202020204" pitchFamily="34" charset="0"/>
                        <a:buChar char="•"/>
                      </a:pPr>
                      <a:r>
                        <a:rPr lang="en-US" sz="1600" u="none" strike="noStrike" dirty="0">
                          <a:effectLst/>
                          <a:uFill>
                            <a:solidFill>
                              <a:srgbClr val="000000"/>
                            </a:solidFill>
                          </a:uFill>
                        </a:rPr>
                        <a:t>Past-year prescription opioid abuse </a:t>
                      </a:r>
                    </a:p>
                    <a:p>
                      <a:pPr marL="342900" marR="0" lvl="0" indent="-342900" algn="just" fontAlgn="base">
                        <a:lnSpc>
                          <a:spcPct val="107000"/>
                        </a:lnSpc>
                        <a:spcBef>
                          <a:spcPts val="0"/>
                        </a:spcBef>
                        <a:spcAft>
                          <a:spcPts val="0"/>
                        </a:spcAft>
                        <a:buClr>
                          <a:srgbClr val="000000"/>
                        </a:buClr>
                        <a:buSzPts val="1100"/>
                        <a:buFont typeface="Arial" panose="020B0604020202020204" pitchFamily="34" charset="0"/>
                        <a:buChar char="•"/>
                      </a:pPr>
                      <a:r>
                        <a:rPr lang="en-US" sz="1600" u="none" strike="noStrike" dirty="0">
                          <a:effectLst/>
                          <a:uFill>
                            <a:solidFill>
                              <a:srgbClr val="000000"/>
                            </a:solidFill>
                          </a:uFill>
                        </a:rPr>
                        <a:t>Past-year prescription opioid dependence </a:t>
                      </a:r>
                      <a:endParaRPr lang="en-US" sz="1600" u="none" strike="noStrike"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endParaRPr>
                    </a:p>
                  </a:txBody>
                  <a:tcPr marL="16933" marR="9970" marT="7280" marB="0"/>
                </a:tc>
                <a:tc gridSpan="2">
                  <a:txBody>
                    <a:bodyPr/>
                    <a:lstStyle/>
                    <a:p>
                      <a:pPr marL="635" marR="0" indent="0">
                        <a:lnSpc>
                          <a:spcPct val="107000"/>
                        </a:lnSpc>
                        <a:spcBef>
                          <a:spcPts val="0"/>
                        </a:spcBef>
                        <a:spcAft>
                          <a:spcPts val="0"/>
                        </a:spcAft>
                      </a:pPr>
                      <a:r>
                        <a:rPr lang="en-US" sz="1600" dirty="0">
                          <a:effectLst/>
                        </a:rPr>
                        <a:t>Men who inject drugs (age range = 18–25; average age = 22.2) </a:t>
                      </a:r>
                      <a:endPar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6933" marR="9970" marT="7280" marB="0"/>
                </a:tc>
                <a:tc hMerge="1">
                  <a:txBody>
                    <a:bodyPr/>
                    <a:lstStyle/>
                    <a:p>
                      <a:endParaRPr lang="en-US"/>
                    </a:p>
                  </a:txBody>
                  <a:tcPr/>
                </a:tc>
                <a:tc gridSpan="2">
                  <a:txBody>
                    <a:bodyPr/>
                    <a:lstStyle/>
                    <a:p>
                      <a:pPr marL="1905" marR="0" indent="0">
                        <a:lnSpc>
                          <a:spcPct val="107000"/>
                        </a:lnSpc>
                        <a:spcBef>
                          <a:spcPts val="0"/>
                        </a:spcBef>
                        <a:spcAft>
                          <a:spcPts val="0"/>
                        </a:spcAft>
                      </a:pPr>
                      <a:r>
                        <a:rPr lang="en-US" sz="1600" u="sng" dirty="0">
                          <a:effectLst/>
                          <a:uFill>
                            <a:solidFill>
                              <a:srgbClr val="841519"/>
                            </a:solidFill>
                          </a:uFill>
                        </a:rPr>
                        <a:t>Mackesy-Amiti,</a:t>
                      </a:r>
                      <a:r>
                        <a:rPr lang="en-US" sz="1600" dirty="0">
                          <a:effectLst/>
                        </a:rPr>
                        <a:t> </a:t>
                      </a:r>
                    </a:p>
                    <a:p>
                      <a:pPr marL="1270" marR="0" indent="0">
                        <a:lnSpc>
                          <a:spcPct val="107000"/>
                        </a:lnSpc>
                        <a:spcBef>
                          <a:spcPts val="0"/>
                        </a:spcBef>
                        <a:spcAft>
                          <a:spcPts val="0"/>
                        </a:spcAft>
                      </a:pPr>
                      <a:r>
                        <a:rPr lang="en-US" sz="1600" u="sng" dirty="0">
                          <a:effectLst/>
                          <a:uFill>
                            <a:solidFill>
                              <a:srgbClr val="841519"/>
                            </a:solidFill>
                          </a:uFill>
                        </a:rPr>
                        <a:t>Donenberg, &amp;</a:t>
                      </a:r>
                      <a:r>
                        <a:rPr lang="en-US" sz="1600" dirty="0">
                          <a:effectLst/>
                        </a:rPr>
                        <a:t> </a:t>
                      </a:r>
                    </a:p>
                    <a:p>
                      <a:pPr marL="1270" marR="0" indent="0">
                        <a:lnSpc>
                          <a:spcPct val="107000"/>
                        </a:lnSpc>
                        <a:spcBef>
                          <a:spcPts val="0"/>
                        </a:spcBef>
                        <a:spcAft>
                          <a:spcPts val="0"/>
                        </a:spcAft>
                      </a:pPr>
                      <a:r>
                        <a:rPr lang="en-US" sz="1600" u="sng" dirty="0">
                          <a:effectLst/>
                          <a:uFill>
                            <a:solidFill>
                              <a:srgbClr val="841519"/>
                            </a:solidFill>
                          </a:uFill>
                        </a:rPr>
                        <a:t>Ouellet, 2015</a:t>
                      </a:r>
                      <a:r>
                        <a:rPr lang="en-US" sz="1600" dirty="0">
                          <a:effectLst/>
                        </a:rPr>
                        <a:t> </a:t>
                      </a:r>
                      <a:endPar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6933" marR="9970" marT="7280" marB="0"/>
                </a:tc>
                <a:tc hMerge="1">
                  <a:txBody>
                    <a:bodyPr/>
                    <a:lstStyle/>
                    <a:p>
                      <a:endParaRPr lang="en-US"/>
                    </a:p>
                  </a:txBody>
                  <a:tcPr/>
                </a:tc>
                <a:extLst>
                  <a:ext uri="{0D108BD9-81ED-4DB2-BD59-A6C34878D82A}">
                    <a16:rowId xmlns:a16="http://schemas.microsoft.com/office/drawing/2014/main" val="10005"/>
                  </a:ext>
                </a:extLst>
              </a:tr>
              <a:tr h="856586">
                <a:tc>
                  <a:txBody>
                    <a:bodyPr/>
                    <a:lstStyle/>
                    <a:p>
                      <a:pPr marL="0" marR="0" indent="0" algn="just">
                        <a:lnSpc>
                          <a:spcPct val="107000"/>
                        </a:lnSpc>
                        <a:spcBef>
                          <a:spcPts val="0"/>
                        </a:spcBef>
                        <a:spcAft>
                          <a:spcPts val="0"/>
                        </a:spcAft>
                      </a:pPr>
                      <a:r>
                        <a:rPr lang="en-US" sz="1600" dirty="0">
                          <a:effectLst/>
                        </a:rPr>
                        <a:t>Past-year substance-induced major depression diagnosis  </a:t>
                      </a:r>
                      <a:endPar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6933" marR="9970" marT="7280" marB="0"/>
                </a:tc>
                <a:tc>
                  <a:txBody>
                    <a:bodyPr/>
                    <a:lstStyle/>
                    <a:p>
                      <a:pPr marL="146050" marR="0" indent="-118745" algn="just">
                        <a:lnSpc>
                          <a:spcPct val="107000"/>
                        </a:lnSpc>
                        <a:spcBef>
                          <a:spcPts val="0"/>
                        </a:spcBef>
                        <a:spcAft>
                          <a:spcPts val="0"/>
                        </a:spcAft>
                      </a:pPr>
                      <a:r>
                        <a:rPr lang="en-US" sz="1600" dirty="0">
                          <a:effectLst/>
                        </a:rPr>
                        <a:t>Past-year prescription opioid misuse  </a:t>
                      </a:r>
                      <a:endPar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6933" marR="9970" marT="7280" marB="0"/>
                </a:tc>
                <a:tc gridSpan="2">
                  <a:txBody>
                    <a:bodyPr/>
                    <a:lstStyle/>
                    <a:p>
                      <a:pPr marL="635" marR="0" indent="0">
                        <a:lnSpc>
                          <a:spcPct val="107000"/>
                        </a:lnSpc>
                        <a:spcBef>
                          <a:spcPts val="0"/>
                        </a:spcBef>
                        <a:spcAft>
                          <a:spcPts val="0"/>
                        </a:spcAft>
                      </a:pPr>
                      <a:r>
                        <a:rPr lang="en-US" sz="1600" dirty="0">
                          <a:effectLst/>
                        </a:rPr>
                        <a:t>Individuals who inject drugs (age range = 18–25; average age = 22.2) </a:t>
                      </a:r>
                      <a:endPar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6933" marR="9970" marT="7280" marB="0"/>
                </a:tc>
                <a:tc hMerge="1">
                  <a:txBody>
                    <a:bodyPr/>
                    <a:lstStyle/>
                    <a:p>
                      <a:endParaRPr lang="en-US"/>
                    </a:p>
                  </a:txBody>
                  <a:tcPr/>
                </a:tc>
                <a:tc gridSpan="2">
                  <a:txBody>
                    <a:bodyPr/>
                    <a:lstStyle/>
                    <a:p>
                      <a:pPr marL="1270" marR="0" indent="0">
                        <a:lnSpc>
                          <a:spcPct val="107000"/>
                        </a:lnSpc>
                        <a:spcBef>
                          <a:spcPts val="0"/>
                        </a:spcBef>
                        <a:spcAft>
                          <a:spcPts val="0"/>
                        </a:spcAft>
                      </a:pPr>
                      <a:r>
                        <a:rPr lang="en-US" sz="1600" u="sng" dirty="0">
                          <a:effectLst/>
                          <a:uFill>
                            <a:solidFill>
                              <a:srgbClr val="841519"/>
                            </a:solidFill>
                          </a:uFill>
                        </a:rPr>
                        <a:t>Mackesy-Amiti,</a:t>
                      </a:r>
                      <a:r>
                        <a:rPr lang="en-US" sz="1600" dirty="0">
                          <a:effectLst/>
                        </a:rPr>
                        <a:t> </a:t>
                      </a:r>
                    </a:p>
                    <a:p>
                      <a:pPr marL="1270" marR="0" indent="0">
                        <a:lnSpc>
                          <a:spcPct val="107000"/>
                        </a:lnSpc>
                        <a:spcBef>
                          <a:spcPts val="0"/>
                        </a:spcBef>
                        <a:spcAft>
                          <a:spcPts val="0"/>
                        </a:spcAft>
                      </a:pPr>
                      <a:r>
                        <a:rPr lang="en-US" sz="1600" u="sng" dirty="0">
                          <a:effectLst/>
                          <a:uFill>
                            <a:solidFill>
                              <a:srgbClr val="841519"/>
                            </a:solidFill>
                          </a:uFill>
                        </a:rPr>
                        <a:t>Donenberg, &amp;</a:t>
                      </a:r>
                      <a:r>
                        <a:rPr lang="en-US" sz="1600" dirty="0">
                          <a:effectLst/>
                        </a:rPr>
                        <a:t> </a:t>
                      </a:r>
                    </a:p>
                    <a:p>
                      <a:pPr marL="1270" marR="0" indent="0">
                        <a:lnSpc>
                          <a:spcPct val="107000"/>
                        </a:lnSpc>
                        <a:spcBef>
                          <a:spcPts val="0"/>
                        </a:spcBef>
                        <a:spcAft>
                          <a:spcPts val="0"/>
                        </a:spcAft>
                      </a:pPr>
                      <a:r>
                        <a:rPr lang="en-US" sz="1600" u="sng" dirty="0">
                          <a:effectLst/>
                          <a:uFill>
                            <a:solidFill>
                              <a:srgbClr val="841519"/>
                            </a:solidFill>
                          </a:uFill>
                        </a:rPr>
                        <a:t>Ouellet, 2015</a:t>
                      </a:r>
                      <a:r>
                        <a:rPr lang="en-US" sz="1600" dirty="0">
                          <a:effectLst/>
                        </a:rPr>
                        <a:t> </a:t>
                      </a:r>
                      <a:endPar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6933" marR="9970" marT="7280" marB="0"/>
                </a:tc>
                <a:tc hMerge="1">
                  <a:txBody>
                    <a:bodyPr/>
                    <a:lstStyle/>
                    <a:p>
                      <a:endParaRPr lang="en-US"/>
                    </a:p>
                  </a:txBody>
                  <a:tcPr/>
                </a:tc>
                <a:extLst>
                  <a:ext uri="{0D108BD9-81ED-4DB2-BD59-A6C34878D82A}">
                    <a16:rowId xmlns:a16="http://schemas.microsoft.com/office/drawing/2014/main" val="10006"/>
                  </a:ext>
                </a:extLst>
              </a:tr>
              <a:tr h="1058551">
                <a:tc>
                  <a:txBody>
                    <a:bodyPr/>
                    <a:lstStyle/>
                    <a:p>
                      <a:pPr marL="0" marR="0" indent="0">
                        <a:lnSpc>
                          <a:spcPct val="107000"/>
                        </a:lnSpc>
                        <a:spcBef>
                          <a:spcPts val="0"/>
                        </a:spcBef>
                        <a:spcAft>
                          <a:spcPts val="0"/>
                        </a:spcAft>
                      </a:pPr>
                      <a:r>
                        <a:rPr lang="en-US" sz="1600" dirty="0">
                          <a:effectLst/>
                        </a:rPr>
                        <a:t>Past-year mood disorders </a:t>
                      </a:r>
                      <a:endPar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6933" marR="9970" marT="7280" marB="0"/>
                </a:tc>
                <a:tc>
                  <a:txBody>
                    <a:bodyPr/>
                    <a:lstStyle/>
                    <a:p>
                      <a:pPr marL="27305" marR="60960" indent="0" algn="just">
                        <a:lnSpc>
                          <a:spcPct val="107000"/>
                        </a:lnSpc>
                        <a:spcBef>
                          <a:spcPts val="0"/>
                        </a:spcBef>
                        <a:spcAft>
                          <a:spcPts val="0"/>
                        </a:spcAft>
                      </a:pPr>
                      <a:r>
                        <a:rPr lang="en-US" sz="1600" dirty="0">
                          <a:effectLst/>
                        </a:rPr>
                        <a:t>Prescription opioid abuse Doctor shopping </a:t>
                      </a:r>
                      <a:endPar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6933" marR="9970" marT="7280" marB="0"/>
                </a:tc>
                <a:tc gridSpan="2">
                  <a:txBody>
                    <a:bodyPr/>
                    <a:lstStyle/>
                    <a:p>
                      <a:pPr marL="635" marR="0" indent="0">
                        <a:lnSpc>
                          <a:spcPct val="99000"/>
                        </a:lnSpc>
                        <a:spcBef>
                          <a:spcPts val="0"/>
                        </a:spcBef>
                        <a:spcAft>
                          <a:spcPts val="5"/>
                        </a:spcAft>
                      </a:pPr>
                      <a:r>
                        <a:rPr lang="en-US" sz="1600" dirty="0">
                          <a:effectLst/>
                        </a:rPr>
                        <a:t>Individuals in pharmaceutical coverage claims databases who were prescribed either tapentadol Immediate Release (IR) or oxycodone IR </a:t>
                      </a:r>
                      <a:endPar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6933" marR="9970" marT="7280" marB="0"/>
                </a:tc>
                <a:tc hMerge="1">
                  <a:txBody>
                    <a:bodyPr/>
                    <a:lstStyle/>
                    <a:p>
                      <a:endParaRPr lang="en-US"/>
                    </a:p>
                  </a:txBody>
                  <a:tcPr/>
                </a:tc>
                <a:tc gridSpan="2">
                  <a:txBody>
                    <a:bodyPr/>
                    <a:lstStyle/>
                    <a:p>
                      <a:pPr marL="1905" marR="0" indent="0">
                        <a:lnSpc>
                          <a:spcPct val="107000"/>
                        </a:lnSpc>
                        <a:spcBef>
                          <a:spcPts val="0"/>
                        </a:spcBef>
                        <a:spcAft>
                          <a:spcPts val="0"/>
                        </a:spcAft>
                      </a:pPr>
                      <a:r>
                        <a:rPr lang="en-US" sz="1600" u="sng" dirty="0">
                          <a:effectLst/>
                          <a:uFill>
                            <a:solidFill>
                              <a:srgbClr val="841519"/>
                            </a:solidFill>
                          </a:uFill>
                        </a:rPr>
                        <a:t>Cepeda, Fife, Kihm,</a:t>
                      </a:r>
                      <a:r>
                        <a:rPr lang="en-US" sz="1600" dirty="0">
                          <a:effectLst/>
                        </a:rPr>
                        <a:t> </a:t>
                      </a:r>
                    </a:p>
                    <a:p>
                      <a:pPr marL="1270" marR="0" indent="0">
                        <a:lnSpc>
                          <a:spcPct val="107000"/>
                        </a:lnSpc>
                        <a:spcBef>
                          <a:spcPts val="0"/>
                        </a:spcBef>
                        <a:spcAft>
                          <a:spcPts val="0"/>
                        </a:spcAft>
                      </a:pPr>
                      <a:r>
                        <a:rPr lang="en-US" sz="1600" u="sng" dirty="0">
                          <a:effectLst/>
                          <a:uFill>
                            <a:solidFill>
                              <a:srgbClr val="841519"/>
                            </a:solidFill>
                          </a:uFill>
                        </a:rPr>
                        <a:t>Mastrogiovanni, &amp;</a:t>
                      </a:r>
                      <a:r>
                        <a:rPr lang="en-US" sz="1600" dirty="0">
                          <a:effectLst/>
                        </a:rPr>
                        <a:t> </a:t>
                      </a:r>
                    </a:p>
                    <a:p>
                      <a:pPr marL="1270" marR="0" indent="0">
                        <a:lnSpc>
                          <a:spcPct val="107000"/>
                        </a:lnSpc>
                        <a:spcBef>
                          <a:spcPts val="0"/>
                        </a:spcBef>
                        <a:spcAft>
                          <a:spcPts val="0"/>
                        </a:spcAft>
                      </a:pPr>
                      <a:r>
                        <a:rPr lang="en-US" sz="1600" u="sng" dirty="0">
                          <a:effectLst/>
                          <a:uFill>
                            <a:solidFill>
                              <a:srgbClr val="841519"/>
                            </a:solidFill>
                          </a:uFill>
                        </a:rPr>
                        <a:t>Yuan, 2014</a:t>
                      </a:r>
                      <a:r>
                        <a:rPr lang="en-US" sz="1600" dirty="0">
                          <a:effectLst/>
                        </a:rPr>
                        <a:t> </a:t>
                      </a:r>
                      <a:endPar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6933" marR="9970" marT="7280" marB="0"/>
                </a:tc>
                <a:tc hMerge="1">
                  <a:txBody>
                    <a:bodyPr/>
                    <a:lstStyle/>
                    <a:p>
                      <a:endParaRPr lang="en-US"/>
                    </a:p>
                  </a:txBody>
                  <a:tcPr/>
                </a:tc>
                <a:extLst>
                  <a:ext uri="{0D108BD9-81ED-4DB2-BD59-A6C34878D82A}">
                    <a16:rowId xmlns:a16="http://schemas.microsoft.com/office/drawing/2014/main" val="10007"/>
                  </a:ext>
                </a:extLst>
              </a:tr>
              <a:tr h="229899">
                <a:tc gridSpan="2">
                  <a:txBody>
                    <a:bodyPr/>
                    <a:lstStyle/>
                    <a:p>
                      <a:pPr marL="0" marR="0" indent="0">
                        <a:lnSpc>
                          <a:spcPct val="107000"/>
                        </a:lnSpc>
                        <a:spcBef>
                          <a:spcPts val="0"/>
                        </a:spcBef>
                        <a:spcAft>
                          <a:spcPts val="0"/>
                        </a:spcAft>
                      </a:pPr>
                      <a:r>
                        <a:rPr lang="en-US" sz="1600" dirty="0">
                          <a:effectLst/>
                        </a:rPr>
                        <a:t>Experiencing Pain </a:t>
                      </a:r>
                      <a:endPar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6933" marR="9970" marT="7280" marB="0"/>
                </a:tc>
                <a:tc hMerge="1">
                  <a:txBody>
                    <a:bodyPr/>
                    <a:lstStyle/>
                    <a:p>
                      <a:endParaRPr lang="en-US"/>
                    </a:p>
                  </a:txBody>
                  <a:tcPr/>
                </a:tc>
                <a:tc>
                  <a:txBody>
                    <a:bodyPr/>
                    <a:lstStyle/>
                    <a:p>
                      <a:pPr marL="0" marR="0" indent="0">
                        <a:lnSpc>
                          <a:spcPct val="107000"/>
                        </a:lnSpc>
                        <a:spcBef>
                          <a:spcPts val="0"/>
                        </a:spcBef>
                        <a:spcAft>
                          <a:spcPts val="800"/>
                        </a:spcAft>
                      </a:pPr>
                      <a:r>
                        <a:rPr lang="en-US" sz="1600" dirty="0">
                          <a:effectLst/>
                        </a:rPr>
                        <a:t> </a:t>
                      </a:r>
                      <a:endPar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6933" marR="9970" marT="7280" marB="0"/>
                </a:tc>
                <a:tc>
                  <a:txBody>
                    <a:bodyPr/>
                    <a:lstStyle/>
                    <a:p>
                      <a:pPr marL="0" marR="0" indent="0">
                        <a:lnSpc>
                          <a:spcPct val="107000"/>
                        </a:lnSpc>
                        <a:spcBef>
                          <a:spcPts val="0"/>
                        </a:spcBef>
                        <a:spcAft>
                          <a:spcPts val="800"/>
                        </a:spcAft>
                      </a:pPr>
                      <a:r>
                        <a:rPr lang="en-US" sz="1600" dirty="0">
                          <a:effectLst/>
                        </a:rPr>
                        <a:t> </a:t>
                      </a:r>
                      <a:endPar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6933" marR="9970" marT="7280" marB="0"/>
                </a:tc>
                <a:tc gridSpan="2">
                  <a:txBody>
                    <a:bodyPr/>
                    <a:lstStyle/>
                    <a:p>
                      <a:pPr marL="0" marR="0" indent="0">
                        <a:lnSpc>
                          <a:spcPct val="107000"/>
                        </a:lnSpc>
                        <a:spcBef>
                          <a:spcPts val="0"/>
                        </a:spcBef>
                        <a:spcAft>
                          <a:spcPts val="800"/>
                        </a:spcAft>
                      </a:pPr>
                      <a:r>
                        <a:rPr lang="en-US" sz="1600" dirty="0">
                          <a:effectLst/>
                        </a:rPr>
                        <a:t> </a:t>
                      </a:r>
                      <a:endPar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6933" marR="9970" marT="7280" marB="0"/>
                </a:tc>
                <a:tc hMerge="1">
                  <a:txBody>
                    <a:bodyPr/>
                    <a:lstStyle/>
                    <a:p>
                      <a:pPr marL="0" marR="0" indent="0">
                        <a:lnSpc>
                          <a:spcPct val="107000"/>
                        </a:lnSpc>
                        <a:spcBef>
                          <a:spcPts val="0"/>
                        </a:spcBef>
                        <a:spcAft>
                          <a:spcPts val="800"/>
                        </a:spcAft>
                      </a:pPr>
                      <a:endParaRPr lang="en-US" sz="16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6933" marR="9970" marT="7280" marB="0"/>
                </a:tc>
                <a:extLst>
                  <a:ext uri="{0D108BD9-81ED-4DB2-BD59-A6C34878D82A}">
                    <a16:rowId xmlns:a16="http://schemas.microsoft.com/office/drawing/2014/main" val="10008"/>
                  </a:ext>
                </a:extLst>
              </a:tr>
              <a:tr h="870674">
                <a:tc>
                  <a:txBody>
                    <a:bodyPr/>
                    <a:lstStyle/>
                    <a:p>
                      <a:pPr marL="0" marR="24130" indent="0">
                        <a:lnSpc>
                          <a:spcPct val="99000"/>
                        </a:lnSpc>
                        <a:spcBef>
                          <a:spcPts val="0"/>
                        </a:spcBef>
                        <a:spcAft>
                          <a:spcPts val="0"/>
                        </a:spcAft>
                      </a:pPr>
                      <a:r>
                        <a:rPr lang="en-US" sz="1600" dirty="0">
                          <a:effectLst/>
                        </a:rPr>
                        <a:t>“Catastrophizing” current pain severity </a:t>
                      </a:r>
                    </a:p>
                    <a:p>
                      <a:pPr marL="0" marR="0" indent="0">
                        <a:lnSpc>
                          <a:spcPct val="107000"/>
                        </a:lnSpc>
                        <a:spcBef>
                          <a:spcPts val="0"/>
                        </a:spcBef>
                        <a:spcAft>
                          <a:spcPts val="0"/>
                        </a:spcAft>
                      </a:pPr>
                      <a:r>
                        <a:rPr lang="en-US" sz="1600" dirty="0">
                          <a:effectLst/>
                        </a:rPr>
                        <a:t> </a:t>
                      </a:r>
                      <a:endPar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6933" marR="9970" marT="7280" marB="0"/>
                </a:tc>
                <a:tc>
                  <a:txBody>
                    <a:bodyPr/>
                    <a:lstStyle/>
                    <a:p>
                      <a:pPr marL="635" marR="0" lvl="0" indent="0" algn="l" defTabSz="914400" rtl="0" eaLnBrk="1" fontAlgn="auto" latinLnBrk="0" hangingPunct="1">
                        <a:lnSpc>
                          <a:spcPct val="107000"/>
                        </a:lnSpc>
                        <a:spcBef>
                          <a:spcPts val="0"/>
                        </a:spcBef>
                        <a:spcAft>
                          <a:spcPts val="0"/>
                        </a:spcAft>
                        <a:buClrTx/>
                        <a:buSzTx/>
                        <a:buFontTx/>
                        <a:buNone/>
                        <a:tabLst/>
                        <a:defRPr/>
                      </a:pPr>
                      <a:r>
                        <a:rPr lang="en-US" sz="1600" dirty="0">
                          <a:effectLst/>
                        </a:rPr>
                        <a:t> Risk for prescription opioid misuse </a:t>
                      </a:r>
                      <a:endPar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635" marR="0" indent="0">
                        <a:lnSpc>
                          <a:spcPct val="107000"/>
                        </a:lnSpc>
                        <a:spcBef>
                          <a:spcPts val="0"/>
                        </a:spcBef>
                        <a:spcAft>
                          <a:spcPts val="0"/>
                        </a:spcAft>
                      </a:pPr>
                      <a:endPar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6933" marR="9970" marT="7280" marB="0"/>
                </a:tc>
                <a:tc>
                  <a:txBody>
                    <a:bodyPr/>
                    <a:lstStyle/>
                    <a:p>
                      <a:pPr marL="146050" marR="0" indent="-118745">
                        <a:lnSpc>
                          <a:spcPct val="107000"/>
                        </a:lnSpc>
                        <a:spcBef>
                          <a:spcPts val="0"/>
                        </a:spcBef>
                        <a:spcAft>
                          <a:spcPts val="0"/>
                        </a:spcAft>
                      </a:pPr>
                      <a:r>
                        <a:rPr lang="en-US" sz="1600" dirty="0">
                          <a:effectLst/>
                        </a:rPr>
                        <a:t>Veterans who have a current or previous substance use disorder and received an opioid prescription in the last 90 days (average age = 55</a:t>
                      </a:r>
                      <a:endPar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6933" marR="9970" marT="7280" marB="0"/>
                </a:tc>
                <a:tc>
                  <a:txBody>
                    <a:bodyPr/>
                    <a:lstStyle/>
                    <a:p>
                      <a:pPr marL="635" marR="0" indent="0">
                        <a:lnSpc>
                          <a:spcPct val="107000"/>
                        </a:lnSpc>
                        <a:spcBef>
                          <a:spcPts val="0"/>
                        </a:spcBef>
                        <a:spcAft>
                          <a:spcPts val="0"/>
                        </a:spcAft>
                      </a:pPr>
                      <a:endPar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6933" marR="9970" marT="7280" marB="0"/>
                </a:tc>
                <a:tc gridSpan="2">
                  <a:txBody>
                    <a:bodyPr/>
                    <a:lstStyle/>
                    <a:p>
                      <a:pPr marL="1905" marR="0" indent="0">
                        <a:lnSpc>
                          <a:spcPct val="107000"/>
                        </a:lnSpc>
                        <a:spcBef>
                          <a:spcPts val="0"/>
                        </a:spcBef>
                        <a:spcAft>
                          <a:spcPts val="0"/>
                        </a:spcAft>
                      </a:pPr>
                      <a:r>
                        <a:rPr lang="en-US" sz="1600" u="sng" dirty="0">
                          <a:effectLst/>
                          <a:uFill>
                            <a:solidFill>
                              <a:srgbClr val="841519"/>
                            </a:solidFill>
                          </a:uFill>
                        </a:rPr>
                        <a:t>Morasco, Turk,</a:t>
                      </a:r>
                      <a:r>
                        <a:rPr lang="en-US" sz="1600" dirty="0">
                          <a:effectLst/>
                        </a:rPr>
                        <a:t> </a:t>
                      </a:r>
                    </a:p>
                    <a:p>
                      <a:pPr marL="1270" marR="0" indent="0">
                        <a:lnSpc>
                          <a:spcPct val="107000"/>
                        </a:lnSpc>
                        <a:spcBef>
                          <a:spcPts val="0"/>
                        </a:spcBef>
                        <a:spcAft>
                          <a:spcPts val="0"/>
                        </a:spcAft>
                      </a:pPr>
                      <a:r>
                        <a:rPr lang="en-US" sz="1600" u="sng" dirty="0">
                          <a:effectLst/>
                          <a:uFill>
                            <a:solidFill>
                              <a:srgbClr val="841519"/>
                            </a:solidFill>
                          </a:uFill>
                        </a:rPr>
                        <a:t>Donovan, &amp;</a:t>
                      </a:r>
                      <a:r>
                        <a:rPr lang="en-US" sz="1600" dirty="0">
                          <a:effectLst/>
                        </a:rPr>
                        <a:t> </a:t>
                      </a:r>
                    </a:p>
                    <a:p>
                      <a:pPr marL="1270" marR="0" indent="0">
                        <a:lnSpc>
                          <a:spcPct val="107000"/>
                        </a:lnSpc>
                        <a:spcBef>
                          <a:spcPts val="0"/>
                        </a:spcBef>
                        <a:spcAft>
                          <a:spcPts val="0"/>
                        </a:spcAft>
                      </a:pPr>
                      <a:r>
                        <a:rPr lang="en-US" sz="1600" u="sng" dirty="0">
                          <a:effectLst/>
                          <a:uFill>
                            <a:solidFill>
                              <a:srgbClr val="841519"/>
                            </a:solidFill>
                          </a:uFill>
                        </a:rPr>
                        <a:t>Dobscha, 2013</a:t>
                      </a:r>
                      <a:r>
                        <a:rPr lang="en-US" sz="1600" dirty="0">
                          <a:effectLst/>
                        </a:rPr>
                        <a:t> </a:t>
                      </a:r>
                      <a:endPar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6933" marR="9970" marT="7280" marB="0"/>
                </a:tc>
                <a:tc hMerge="1">
                  <a:txBody>
                    <a:bodyPr/>
                    <a:lstStyle/>
                    <a:p>
                      <a:pPr marL="1905" marR="0" indent="0">
                        <a:lnSpc>
                          <a:spcPct val="107000"/>
                        </a:lnSpc>
                        <a:spcBef>
                          <a:spcPts val="0"/>
                        </a:spcBef>
                        <a:spcAft>
                          <a:spcPts val="0"/>
                        </a:spcAft>
                      </a:pPr>
                      <a:endPar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6933" marR="9970" marT="7280" marB="0"/>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8616437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38200" y="365125"/>
            <a:ext cx="10515600" cy="1325563"/>
          </a:xfrm>
        </p:spPr>
        <p:txBody>
          <a:bodyPr/>
          <a:lstStyle/>
          <a:p>
            <a:r>
              <a:rPr lang="en-US" dirty="0">
                <a:solidFill>
                  <a:schemeClr val="bg1"/>
                </a:solidFill>
                <a:latin typeface="Arial Black" panose="020B0A04020102020204" pitchFamily="34" charset="0"/>
              </a:rPr>
              <a:t>Protective Factors at the Individual Level </a:t>
            </a:r>
          </a:p>
        </p:txBody>
      </p:sp>
      <p:sp>
        <p:nvSpPr>
          <p:cNvPr id="5" name="Content Placeholder 2"/>
          <p:cNvSpPr>
            <a:spLocks noGrp="1"/>
          </p:cNvSpPr>
          <p:nvPr>
            <p:ph idx="1"/>
          </p:nvPr>
        </p:nvSpPr>
        <p:spPr>
          <a:xfrm>
            <a:off x="838200" y="1825625"/>
            <a:ext cx="10515600" cy="4351338"/>
          </a:xfrm>
        </p:spPr>
        <p:txBody>
          <a:bodyPr>
            <a:normAutofit/>
          </a:bodyPr>
          <a:lstStyle/>
          <a:p>
            <a:r>
              <a:rPr lang="en-US" dirty="0">
                <a:solidFill>
                  <a:schemeClr val="bg1"/>
                </a:solidFill>
                <a:latin typeface="Arial Black" panose="020B0A04020102020204" pitchFamily="34" charset="0"/>
              </a:rPr>
              <a:t>C</a:t>
            </a:r>
            <a:r>
              <a:rPr lang="en-US" b="1" dirty="0">
                <a:solidFill>
                  <a:schemeClr val="bg1"/>
                </a:solidFill>
                <a:latin typeface="Arial Black" panose="020B0A04020102020204" pitchFamily="34" charset="0"/>
              </a:rPr>
              <a:t>ommitment to doing well</a:t>
            </a:r>
            <a:r>
              <a:rPr lang="en-US" dirty="0">
                <a:solidFill>
                  <a:schemeClr val="bg1"/>
                </a:solidFill>
                <a:latin typeface="Arial Black" panose="020B0A04020102020204" pitchFamily="34" charset="0"/>
              </a:rPr>
              <a:t> and</a:t>
            </a:r>
            <a:r>
              <a:rPr lang="en-US" b="1" dirty="0">
                <a:solidFill>
                  <a:schemeClr val="bg1"/>
                </a:solidFill>
                <a:latin typeface="Arial Black" panose="020B0A04020102020204" pitchFamily="34" charset="0"/>
              </a:rPr>
              <a:t> finishing school</a:t>
            </a:r>
            <a:r>
              <a:rPr lang="en-US" dirty="0">
                <a:solidFill>
                  <a:schemeClr val="bg1"/>
                </a:solidFill>
                <a:latin typeface="Arial Black" panose="020B0A04020102020204" pitchFamily="34" charset="0"/>
              </a:rPr>
              <a:t> </a:t>
            </a:r>
          </a:p>
          <a:p>
            <a:pPr lvl="1"/>
            <a:r>
              <a:rPr lang="en-US" dirty="0">
                <a:solidFill>
                  <a:schemeClr val="bg1"/>
                </a:solidFill>
                <a:latin typeface="Arial Black" panose="020B0A04020102020204" pitchFamily="34" charset="0"/>
              </a:rPr>
              <a:t>Get that High School Diploma!!!</a:t>
            </a:r>
          </a:p>
          <a:p>
            <a:r>
              <a:rPr lang="en-US" b="1" dirty="0">
                <a:solidFill>
                  <a:schemeClr val="bg1"/>
                </a:solidFill>
                <a:latin typeface="Arial Black" panose="020B0A04020102020204" pitchFamily="34" charset="0"/>
              </a:rPr>
              <a:t>Perceptions about prescription drug misuse</a:t>
            </a:r>
          </a:p>
          <a:p>
            <a:pPr lvl="1"/>
            <a:r>
              <a:rPr lang="en-US" b="1" dirty="0">
                <a:solidFill>
                  <a:schemeClr val="bg1"/>
                </a:solidFill>
                <a:latin typeface="Arial Black" panose="020B0A04020102020204" pitchFamily="34" charset="0"/>
              </a:rPr>
              <a:t>Assess!!!!</a:t>
            </a:r>
          </a:p>
          <a:p>
            <a:r>
              <a:rPr lang="en-US" dirty="0">
                <a:solidFill>
                  <a:schemeClr val="bg1"/>
                </a:solidFill>
                <a:latin typeface="Arial Black" panose="020B0A04020102020204" pitchFamily="34" charset="0"/>
              </a:rPr>
              <a:t>Social Development Model </a:t>
            </a:r>
          </a:p>
          <a:p>
            <a:pPr lvl="1"/>
            <a:r>
              <a:rPr lang="en-US" dirty="0">
                <a:solidFill>
                  <a:schemeClr val="bg1"/>
                </a:solidFill>
                <a:latin typeface="Arial Black" panose="020B0A04020102020204" pitchFamily="34" charset="0"/>
              </a:rPr>
              <a:t>Values and Norms </a:t>
            </a:r>
          </a:p>
          <a:p>
            <a:pPr lvl="1"/>
            <a:r>
              <a:rPr lang="en-US" dirty="0">
                <a:solidFill>
                  <a:schemeClr val="bg1"/>
                </a:solidFill>
                <a:latin typeface="Arial Black" panose="020B0A04020102020204" pitchFamily="34" charset="0"/>
              </a:rPr>
              <a:t>Social Norms Approach </a:t>
            </a:r>
          </a:p>
        </p:txBody>
      </p:sp>
    </p:spTree>
    <p:extLst>
      <p:ext uri="{BB962C8B-B14F-4D97-AF65-F5344CB8AC3E}">
        <p14:creationId xmlns:p14="http://schemas.microsoft.com/office/powerpoint/2010/main" val="42855832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latin typeface="Arial Black" panose="020B0A04020102020204" pitchFamily="34" charset="0"/>
              </a:rPr>
              <a:t>Relationship Level Factors </a:t>
            </a:r>
          </a:p>
        </p:txBody>
      </p:sp>
      <p:sp>
        <p:nvSpPr>
          <p:cNvPr id="3" name="Content Placeholder 2"/>
          <p:cNvSpPr>
            <a:spLocks noGrp="1"/>
          </p:cNvSpPr>
          <p:nvPr>
            <p:ph idx="1"/>
          </p:nvPr>
        </p:nvSpPr>
        <p:spPr/>
        <p:txBody>
          <a:bodyPr/>
          <a:lstStyle/>
          <a:p>
            <a:r>
              <a:rPr lang="en-US" dirty="0">
                <a:solidFill>
                  <a:schemeClr val="bg1"/>
                </a:solidFill>
                <a:latin typeface="Arial Black" panose="020B0A04020102020204" pitchFamily="34" charset="0"/>
              </a:rPr>
              <a:t>Access to stimulants in the home (Kecojevic et al., 2012</a:t>
            </a:r>
            <a:r>
              <a:rPr lang="en-US" sz="1600" dirty="0">
                <a:solidFill>
                  <a:schemeClr val="bg1"/>
                </a:solidFill>
                <a:latin typeface="Arial Black" panose="020B0A04020102020204" pitchFamily="34" charset="0"/>
              </a:rPr>
              <a:t> </a:t>
            </a:r>
            <a:r>
              <a:rPr lang="en-US" dirty="0">
                <a:solidFill>
                  <a:schemeClr val="bg1"/>
                </a:solidFill>
                <a:latin typeface="Arial Black" panose="020B0A04020102020204" pitchFamily="34" charset="0"/>
              </a:rPr>
              <a:t>)</a:t>
            </a:r>
          </a:p>
          <a:p>
            <a:r>
              <a:rPr lang="en-US" dirty="0">
                <a:solidFill>
                  <a:schemeClr val="bg1"/>
                </a:solidFill>
                <a:latin typeface="Arial Black" panose="020B0A04020102020204" pitchFamily="34" charset="0"/>
              </a:rPr>
              <a:t>Modeling </a:t>
            </a:r>
          </a:p>
          <a:p>
            <a:pPr lvl="1"/>
            <a:r>
              <a:rPr lang="en-US" dirty="0">
                <a:solidFill>
                  <a:schemeClr val="bg1"/>
                </a:solidFill>
                <a:latin typeface="Arial Black" panose="020B0A04020102020204" pitchFamily="34" charset="0"/>
              </a:rPr>
              <a:t>Greater parental favorable attitudes towards substance abuse</a:t>
            </a:r>
          </a:p>
          <a:p>
            <a:pPr lvl="1"/>
            <a:r>
              <a:rPr lang="en-US" dirty="0">
                <a:solidFill>
                  <a:schemeClr val="bg1"/>
                </a:solidFill>
                <a:latin typeface="Arial Black" panose="020B0A04020102020204" pitchFamily="34" charset="0"/>
              </a:rPr>
              <a:t>Greater peer favorable attitude towards substance abuse </a:t>
            </a:r>
          </a:p>
          <a:p>
            <a:pPr lvl="1"/>
            <a:r>
              <a:rPr lang="en-US" dirty="0">
                <a:solidFill>
                  <a:schemeClr val="bg1"/>
                </a:solidFill>
                <a:latin typeface="Arial Black" panose="020B0A04020102020204" pitchFamily="34" charset="0"/>
              </a:rPr>
              <a:t>Lifetime witnessing a family member overdose (Silva, Schrager, Kecojevic, &amp; Lankenau, 2013)</a:t>
            </a:r>
          </a:p>
          <a:p>
            <a:pPr marL="457200" lvl="1" indent="0">
              <a:buNone/>
            </a:pPr>
            <a:endParaRPr lang="en-US" dirty="0">
              <a:solidFill>
                <a:schemeClr val="bg1"/>
              </a:solidFill>
              <a:latin typeface="Arial Black" panose="020B0A04020102020204" pitchFamily="34" charset="0"/>
            </a:endParaRPr>
          </a:p>
          <a:p>
            <a:pPr lvl="1"/>
            <a:endParaRPr lang="en-US"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30212208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latin typeface="Arial Black" panose="020B0A04020102020204" pitchFamily="34" charset="0"/>
              </a:rPr>
              <a:t>Relationship-Level Protective Factors </a:t>
            </a:r>
          </a:p>
        </p:txBody>
      </p:sp>
      <p:sp>
        <p:nvSpPr>
          <p:cNvPr id="3" name="Content Placeholder 2"/>
          <p:cNvSpPr>
            <a:spLocks noGrp="1"/>
          </p:cNvSpPr>
          <p:nvPr>
            <p:ph idx="1"/>
          </p:nvPr>
        </p:nvSpPr>
        <p:spPr/>
        <p:txBody>
          <a:bodyPr/>
          <a:lstStyle/>
          <a:p>
            <a:r>
              <a:rPr lang="en-US" dirty="0">
                <a:solidFill>
                  <a:schemeClr val="bg1"/>
                </a:solidFill>
                <a:latin typeface="Arial Black" panose="020B0A04020102020204" pitchFamily="34" charset="0"/>
              </a:rPr>
              <a:t>Modeling </a:t>
            </a:r>
          </a:p>
          <a:p>
            <a:r>
              <a:rPr lang="en-US" dirty="0">
                <a:solidFill>
                  <a:schemeClr val="bg1"/>
                </a:solidFill>
                <a:latin typeface="Arial Black" panose="020B0A04020102020204" pitchFamily="34" charset="0"/>
              </a:rPr>
              <a:t>Successful attachment </a:t>
            </a:r>
          </a:p>
        </p:txBody>
      </p:sp>
    </p:spTree>
    <p:extLst>
      <p:ext uri="{BB962C8B-B14F-4D97-AF65-F5344CB8AC3E}">
        <p14:creationId xmlns:p14="http://schemas.microsoft.com/office/powerpoint/2010/main" val="42848388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28650" y="365126"/>
            <a:ext cx="11087100" cy="1325563"/>
          </a:xfrm>
        </p:spPr>
        <p:txBody>
          <a:bodyPr>
            <a:normAutofit/>
          </a:bodyPr>
          <a:lstStyle/>
          <a:p>
            <a:pPr>
              <a:defRPr/>
            </a:pPr>
            <a:r>
              <a:rPr lang="en-US" dirty="0">
                <a:solidFill>
                  <a:schemeClr val="bg1"/>
                </a:solidFill>
                <a:latin typeface="Arial Black" panose="020B0A04020102020204" pitchFamily="34" charset="0"/>
              </a:rPr>
              <a:t>Community Level Factors: Education and Mass Media Efforts</a:t>
            </a:r>
          </a:p>
        </p:txBody>
      </p:sp>
      <p:sp>
        <p:nvSpPr>
          <p:cNvPr id="5" name="Content Placeholder 2"/>
          <p:cNvSpPr>
            <a:spLocks noGrp="1"/>
          </p:cNvSpPr>
          <p:nvPr>
            <p:ph idx="1"/>
          </p:nvPr>
        </p:nvSpPr>
        <p:spPr>
          <a:xfrm>
            <a:off x="628649" y="1825625"/>
            <a:ext cx="9686925" cy="4351338"/>
          </a:xfrm>
          <a:ln>
            <a:noFill/>
          </a:ln>
        </p:spPr>
        <p:txBody>
          <a:bodyPr>
            <a:normAutofit fontScale="77500" lnSpcReduction="20000"/>
          </a:bodyPr>
          <a:lstStyle/>
          <a:p>
            <a:pPr>
              <a:defRPr/>
            </a:pPr>
            <a:r>
              <a:rPr lang="en-US" sz="2900" dirty="0">
                <a:solidFill>
                  <a:schemeClr val="bg1"/>
                </a:solidFill>
                <a:latin typeface="Arial Black" panose="020B0A04020102020204" pitchFamily="34" charset="0"/>
              </a:rPr>
              <a:t>Most common substance abuse prevention interventions</a:t>
            </a:r>
          </a:p>
          <a:p>
            <a:pPr>
              <a:defRPr/>
            </a:pPr>
            <a:r>
              <a:rPr lang="en-US" sz="2900" dirty="0">
                <a:solidFill>
                  <a:schemeClr val="bg1"/>
                </a:solidFill>
                <a:latin typeface="Arial Black" panose="020B0A04020102020204" pitchFamily="34" charset="0"/>
              </a:rPr>
              <a:t>Drug and alcohol education</a:t>
            </a:r>
          </a:p>
          <a:p>
            <a:pPr lvl="1">
              <a:defRPr/>
            </a:pPr>
            <a:r>
              <a:rPr lang="en-US" sz="2500" dirty="0">
                <a:solidFill>
                  <a:schemeClr val="bg1"/>
                </a:solidFill>
                <a:latin typeface="Arial Black" panose="020B0A04020102020204" pitchFamily="34" charset="0"/>
              </a:rPr>
              <a:t>Now requires by most states in school curricula.</a:t>
            </a:r>
          </a:p>
          <a:p>
            <a:pPr lvl="1">
              <a:defRPr/>
            </a:pPr>
            <a:r>
              <a:rPr lang="en-US" sz="2900" dirty="0">
                <a:solidFill>
                  <a:schemeClr val="bg1"/>
                </a:solidFill>
                <a:latin typeface="Arial Black" panose="020B0A04020102020204" pitchFamily="34" charset="0"/>
              </a:rPr>
              <a:t>Generally increase knowledge; does not effect behavior </a:t>
            </a:r>
          </a:p>
          <a:p>
            <a:r>
              <a:rPr lang="en-US" altLang="en-US" sz="2900" dirty="0">
                <a:solidFill>
                  <a:schemeClr val="bg1"/>
                </a:solidFill>
                <a:latin typeface="Arial Black" panose="020B0A04020102020204" pitchFamily="34" charset="0"/>
              </a:rPr>
              <a:t>Worksite programs: prevention </a:t>
            </a:r>
          </a:p>
          <a:p>
            <a:pPr lvl="1"/>
            <a:r>
              <a:rPr lang="en-US" altLang="en-US" sz="2500" dirty="0">
                <a:solidFill>
                  <a:schemeClr val="bg1"/>
                </a:solidFill>
                <a:latin typeface="Arial Black" panose="020B0A04020102020204" pitchFamily="34" charset="0"/>
              </a:rPr>
              <a:t>Goal of identifying drug abusers and intervening when drug problems interfere with job performance</a:t>
            </a:r>
          </a:p>
          <a:p>
            <a:pPr lvl="1"/>
            <a:r>
              <a:rPr lang="en-US" altLang="en-US" sz="2900" dirty="0">
                <a:solidFill>
                  <a:schemeClr val="bg1"/>
                </a:solidFill>
                <a:latin typeface="Arial Black" panose="020B0A04020102020204" pitchFamily="34" charset="0"/>
              </a:rPr>
              <a:t>Concentrate more on secondary than on primary prevention</a:t>
            </a:r>
          </a:p>
          <a:p>
            <a:r>
              <a:rPr lang="en-US" altLang="en-US" sz="2900" dirty="0">
                <a:solidFill>
                  <a:schemeClr val="bg1"/>
                </a:solidFill>
                <a:latin typeface="Arial Black" panose="020B0A04020102020204" pitchFamily="34" charset="0"/>
              </a:rPr>
              <a:t>Affect-oriented programs</a:t>
            </a:r>
          </a:p>
          <a:p>
            <a:pPr lvl="1"/>
            <a:r>
              <a:rPr lang="en-US" altLang="en-US" sz="2500" dirty="0">
                <a:solidFill>
                  <a:schemeClr val="bg1"/>
                </a:solidFill>
                <a:latin typeface="Arial Black" panose="020B0A04020102020204" pitchFamily="34" charset="0"/>
              </a:rPr>
              <a:t>Involve decision making, </a:t>
            </a:r>
            <a:r>
              <a:rPr lang="en-US" altLang="en-US" sz="2500" b="1" dirty="0">
                <a:solidFill>
                  <a:schemeClr val="bg1"/>
                </a:solidFill>
                <a:latin typeface="Arial Black" panose="020B0A04020102020204" pitchFamily="34" charset="0"/>
              </a:rPr>
              <a:t>values clarification </a:t>
            </a:r>
            <a:r>
              <a:rPr lang="en-US" altLang="en-US" sz="2500" dirty="0">
                <a:solidFill>
                  <a:schemeClr val="bg1"/>
                </a:solidFill>
                <a:latin typeface="Arial Black" panose="020B0A04020102020204" pitchFamily="34" charset="0"/>
              </a:rPr>
              <a:t>- exploration of one’s own needs and beliefs regarding drugs</a:t>
            </a:r>
          </a:p>
          <a:p>
            <a:pPr lvl="1"/>
            <a:r>
              <a:rPr lang="en-US" altLang="en-US" sz="2900" dirty="0">
                <a:solidFill>
                  <a:schemeClr val="bg1"/>
                </a:solidFill>
                <a:latin typeface="Arial Black" panose="020B0A04020102020204" pitchFamily="34" charset="0"/>
              </a:rPr>
              <a:t>Help clarify personal views on drug behavior</a:t>
            </a:r>
            <a:endParaRPr lang="en-US" dirty="0">
              <a:solidFill>
                <a:schemeClr val="bg1"/>
              </a:solidFill>
              <a:latin typeface="Arial Black" panose="020B0A04020102020204" pitchFamily="34" charset="0"/>
            </a:endParaRPr>
          </a:p>
          <a:p>
            <a:pPr marL="82550" indent="0">
              <a:buFont typeface="Wingdings 2" panose="05020102010507070707" pitchFamily="18" charset="2"/>
              <a:buNone/>
              <a:defRPr/>
            </a:pPr>
            <a:endParaRPr lang="en-US" dirty="0">
              <a:solidFill>
                <a:schemeClr val="bg1"/>
              </a:solidFill>
              <a:latin typeface="Arial Black" panose="020B0A04020102020204" pitchFamily="34" charset="0"/>
            </a:endParaRPr>
          </a:p>
          <a:p>
            <a:pPr>
              <a:defRPr/>
            </a:pPr>
            <a:endParaRPr lang="en-US" dirty="0">
              <a:solidFill>
                <a:schemeClr val="bg1"/>
              </a:solidFill>
              <a:latin typeface="Arial Black" panose="020B0A04020102020204" pitchFamily="34" charset="0"/>
            </a:endParaRPr>
          </a:p>
          <a:p>
            <a:pPr>
              <a:defRPr/>
            </a:pPr>
            <a:endParaRPr lang="en-US"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36299803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92906" y="1182606"/>
            <a:ext cx="11105195" cy="5632311"/>
          </a:xfrm>
          <a:prstGeom prst="rect">
            <a:avLst/>
          </a:prstGeom>
        </p:spPr>
        <p:txBody>
          <a:bodyPr wrap="square">
            <a:spAutoFit/>
          </a:bodyPr>
          <a:lstStyle/>
          <a:p>
            <a:pPr marL="285750" indent="-285750">
              <a:buFont typeface="Arial" panose="020B0604020202020204" pitchFamily="34" charset="0"/>
              <a:buChar char="•"/>
            </a:pPr>
            <a:r>
              <a:rPr lang="en-US" dirty="0">
                <a:solidFill>
                  <a:schemeClr val="bg2"/>
                </a:solidFill>
                <a:latin typeface="Arial Black" panose="020B0A04020102020204" pitchFamily="34" charset="0"/>
                <a:cs typeface="Arial" panose="020B0604020202020204" pitchFamily="34" charset="0"/>
              </a:rPr>
              <a:t>Sarah was a 31 year-old, mother of 2, who struggled with depression, anxiety, and a poor sense of self-worth.</a:t>
            </a:r>
          </a:p>
          <a:p>
            <a:pPr marL="285750" indent="-285750">
              <a:buFont typeface="Arial" panose="020B0604020202020204" pitchFamily="34" charset="0"/>
              <a:buChar char="•"/>
            </a:pPr>
            <a:r>
              <a:rPr lang="en-US" dirty="0">
                <a:solidFill>
                  <a:schemeClr val="bg2"/>
                </a:solidFill>
                <a:latin typeface="Arial Black" panose="020B0A04020102020204" pitchFamily="34" charset="0"/>
                <a:cs typeface="Arial" panose="020B0604020202020204" pitchFamily="34" charset="0"/>
              </a:rPr>
              <a:t>She initially sought and gained a prescription from her Primary Care Physician for something to help her sleep (</a:t>
            </a:r>
            <a:r>
              <a:rPr lang="en-US" dirty="0" err="1">
                <a:solidFill>
                  <a:schemeClr val="bg2"/>
                </a:solidFill>
                <a:latin typeface="Arial Black" panose="020B0A04020102020204" pitchFamily="34" charset="0"/>
                <a:cs typeface="Arial" panose="020B0604020202020204" pitchFamily="34" charset="0"/>
              </a:rPr>
              <a:t>Klonopin</a:t>
            </a:r>
            <a:r>
              <a:rPr lang="en-US" dirty="0">
                <a:solidFill>
                  <a:schemeClr val="bg2"/>
                </a:solidFill>
                <a:latin typeface="Arial Black" panose="020B0A04020102020204" pitchFamily="34" charset="0"/>
                <a:cs typeface="Arial" panose="020B0604020202020204" pitchFamily="34" charset="0"/>
              </a:rPr>
              <a:t>). </a:t>
            </a:r>
          </a:p>
          <a:p>
            <a:pPr marL="285750" indent="-285750">
              <a:buFont typeface="Arial" panose="020B0604020202020204" pitchFamily="34" charset="0"/>
              <a:buChar char="•"/>
            </a:pPr>
            <a:r>
              <a:rPr lang="en-US" dirty="0">
                <a:solidFill>
                  <a:schemeClr val="bg2"/>
                </a:solidFill>
                <a:latin typeface="Arial Black" panose="020B0A04020102020204" pitchFamily="34" charset="0"/>
                <a:cs typeface="Arial" panose="020B0604020202020204" pitchFamily="34" charset="0"/>
              </a:rPr>
              <a:t>She tried psychotherapy three times, but dropped out prematurely (average of 3 visits) because she did not find it useful. </a:t>
            </a:r>
          </a:p>
          <a:p>
            <a:pPr marL="285750" indent="-285750">
              <a:buFont typeface="Arial" panose="020B0604020202020204" pitchFamily="34" charset="0"/>
              <a:buChar char="•"/>
            </a:pPr>
            <a:r>
              <a:rPr lang="en-US" dirty="0">
                <a:solidFill>
                  <a:schemeClr val="bg2"/>
                </a:solidFill>
                <a:latin typeface="Arial Black" panose="020B0A04020102020204" pitchFamily="34" charset="0"/>
                <a:cs typeface="Arial" panose="020B0604020202020204" pitchFamily="34" charset="0"/>
              </a:rPr>
              <a:t>To ease her anxiety and depressive symptoms, she began self-medicating, and, after her PCP refused to refill her prescription, she began buying Oxycodone from her former boyfriend. </a:t>
            </a:r>
          </a:p>
          <a:p>
            <a:pPr marL="285750" indent="-285750">
              <a:buFont typeface="Arial" panose="020B0604020202020204" pitchFamily="34" charset="0"/>
              <a:buChar char="•"/>
            </a:pPr>
            <a:r>
              <a:rPr lang="en-US" dirty="0">
                <a:solidFill>
                  <a:schemeClr val="bg2"/>
                </a:solidFill>
                <a:latin typeface="Arial Black" panose="020B0A04020102020204" pitchFamily="34" charset="0"/>
                <a:cs typeface="Arial" panose="020B0604020202020204" pitchFamily="34" charset="0"/>
              </a:rPr>
              <a:t>At some point, Sarah divorced her husband and resumed her relationship with her former boyfriend. </a:t>
            </a:r>
          </a:p>
          <a:p>
            <a:pPr marL="285750" indent="-285750">
              <a:buFont typeface="Arial" panose="020B0604020202020204" pitchFamily="34" charset="0"/>
              <a:buChar char="•"/>
            </a:pPr>
            <a:r>
              <a:rPr lang="en-US" dirty="0">
                <a:solidFill>
                  <a:schemeClr val="bg2"/>
                </a:solidFill>
                <a:latin typeface="Arial Black" panose="020B0A04020102020204" pitchFamily="34" charset="0"/>
                <a:cs typeface="Arial" panose="020B0604020202020204" pitchFamily="34" charset="0"/>
              </a:rPr>
              <a:t>When she was no longer able to afford Oxycodone, she switched to something cheaper, Heroin. </a:t>
            </a:r>
          </a:p>
          <a:p>
            <a:pPr marL="285750" indent="-285750">
              <a:buFont typeface="Arial" panose="020B0604020202020204" pitchFamily="34" charset="0"/>
              <a:buChar char="•"/>
            </a:pPr>
            <a:r>
              <a:rPr lang="en-US" dirty="0">
                <a:solidFill>
                  <a:schemeClr val="bg2"/>
                </a:solidFill>
                <a:latin typeface="Arial Black" panose="020B0A04020102020204" pitchFamily="34" charset="0"/>
                <a:cs typeface="Arial" panose="020B0604020202020204" pitchFamily="34" charset="0"/>
              </a:rPr>
              <a:t>Sarah’s sister brought her to the ER after Sarah expressed active Suicidal Ideation. In the ER, Sarah denied SI and was released 12 hours later. She was never admitted. </a:t>
            </a:r>
          </a:p>
          <a:p>
            <a:pPr marL="285750" indent="-285750">
              <a:buFont typeface="Arial" panose="020B0604020202020204" pitchFamily="34" charset="0"/>
              <a:buChar char="•"/>
            </a:pPr>
            <a:r>
              <a:rPr lang="en-US" dirty="0">
                <a:solidFill>
                  <a:schemeClr val="bg2"/>
                </a:solidFill>
                <a:latin typeface="Arial Black" panose="020B0A04020102020204" pitchFamily="34" charset="0"/>
                <a:cs typeface="Arial" panose="020B0604020202020204" pitchFamily="34" charset="0"/>
              </a:rPr>
              <a:t>After the ER visit, Sarah attended an intake at a local private practice and was told that she needed to undergo Drug Detox and Rehabilitation before she can be accepted as a patient at the practice. </a:t>
            </a:r>
          </a:p>
          <a:p>
            <a:pPr marL="285750" indent="-285750">
              <a:buFont typeface="Arial" panose="020B0604020202020204" pitchFamily="34" charset="0"/>
              <a:buChar char="•"/>
            </a:pPr>
            <a:r>
              <a:rPr lang="en-US" dirty="0">
                <a:solidFill>
                  <a:schemeClr val="bg2"/>
                </a:solidFill>
                <a:latin typeface="Arial Black" panose="020B0A04020102020204" pitchFamily="34" charset="0"/>
                <a:cs typeface="Arial" panose="020B0604020202020204" pitchFamily="34" charset="0"/>
              </a:rPr>
              <a:t>Sarah refused the recommendation. </a:t>
            </a:r>
          </a:p>
          <a:p>
            <a:pPr marL="285750" indent="-285750">
              <a:buFont typeface="Arial" panose="020B0604020202020204" pitchFamily="34" charset="0"/>
              <a:buChar char="•"/>
            </a:pPr>
            <a:r>
              <a:rPr lang="en-US" dirty="0">
                <a:solidFill>
                  <a:schemeClr val="bg2"/>
                </a:solidFill>
                <a:latin typeface="Arial Black" panose="020B0A04020102020204" pitchFamily="34" charset="0"/>
                <a:cs typeface="Arial" panose="020B0604020202020204" pitchFamily="34" charset="0"/>
              </a:rPr>
              <a:t>She died of a Heroin overdose 2 days later, in her home. </a:t>
            </a:r>
          </a:p>
        </p:txBody>
      </p:sp>
      <p:sp>
        <p:nvSpPr>
          <p:cNvPr id="8" name="TextBox 7"/>
          <p:cNvSpPr txBox="1"/>
          <p:nvPr/>
        </p:nvSpPr>
        <p:spPr>
          <a:xfrm>
            <a:off x="467833" y="414670"/>
            <a:ext cx="10930268" cy="461665"/>
          </a:xfrm>
          <a:prstGeom prst="rect">
            <a:avLst/>
          </a:prstGeom>
          <a:noFill/>
        </p:spPr>
        <p:txBody>
          <a:bodyPr wrap="square" rtlCol="0">
            <a:spAutoFit/>
          </a:bodyPr>
          <a:lstStyle/>
          <a:p>
            <a:r>
              <a:rPr lang="en-US" sz="2400" dirty="0">
                <a:solidFill>
                  <a:schemeClr val="bg2"/>
                </a:solidFill>
                <a:latin typeface="Arial Black" panose="020B0A04020102020204" pitchFamily="34" charset="0"/>
              </a:rPr>
              <a:t>SARAH’S STRORY</a:t>
            </a:r>
          </a:p>
        </p:txBody>
      </p:sp>
    </p:spTree>
    <p:extLst>
      <p:ext uri="{BB962C8B-B14F-4D97-AF65-F5344CB8AC3E}">
        <p14:creationId xmlns:p14="http://schemas.microsoft.com/office/powerpoint/2010/main" val="28566165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bg1"/>
                </a:solidFill>
                <a:latin typeface="Arial Black" panose="020B0A04020102020204" pitchFamily="34" charset="0"/>
              </a:rPr>
              <a:t>Prevention Programs Data Outcomes Are Largely Disappointing </a:t>
            </a:r>
          </a:p>
        </p:txBody>
      </p:sp>
      <p:sp>
        <p:nvSpPr>
          <p:cNvPr id="3" name="Content Placeholder 2"/>
          <p:cNvSpPr>
            <a:spLocks noGrp="1"/>
          </p:cNvSpPr>
          <p:nvPr>
            <p:ph idx="1"/>
          </p:nvPr>
        </p:nvSpPr>
        <p:spPr/>
        <p:txBody>
          <a:bodyPr/>
          <a:lstStyle/>
          <a:p>
            <a:r>
              <a:rPr lang="en-US" dirty="0">
                <a:solidFill>
                  <a:schemeClr val="bg1"/>
                </a:solidFill>
                <a:latin typeface="Arial Black" panose="020B0A04020102020204" pitchFamily="34" charset="0"/>
              </a:rPr>
              <a:t>Ineffective Programs rely on </a:t>
            </a:r>
          </a:p>
          <a:p>
            <a:pPr lvl="1"/>
            <a:r>
              <a:rPr lang="en-US" altLang="en-US" dirty="0">
                <a:solidFill>
                  <a:schemeClr val="bg1"/>
                </a:solidFill>
                <a:latin typeface="Arial Black" panose="020B0A04020102020204" pitchFamily="34" charset="0"/>
              </a:rPr>
              <a:t>scare tactics (DARE)</a:t>
            </a:r>
          </a:p>
          <a:p>
            <a:pPr lvl="1"/>
            <a:r>
              <a:rPr lang="en-US" altLang="en-US" dirty="0">
                <a:solidFill>
                  <a:schemeClr val="bg1"/>
                </a:solidFill>
                <a:latin typeface="Arial Black" panose="020B0A04020102020204" pitchFamily="34" charset="0"/>
              </a:rPr>
              <a:t>Moral training</a:t>
            </a:r>
          </a:p>
          <a:p>
            <a:pPr lvl="1"/>
            <a:r>
              <a:rPr lang="en-US" altLang="en-US" dirty="0">
                <a:solidFill>
                  <a:schemeClr val="bg1"/>
                </a:solidFill>
                <a:latin typeface="Arial Black" panose="020B0A04020102020204" pitchFamily="34" charset="0"/>
              </a:rPr>
              <a:t>Factual information about risks</a:t>
            </a:r>
          </a:p>
          <a:p>
            <a:r>
              <a:rPr lang="en-US" dirty="0">
                <a:solidFill>
                  <a:schemeClr val="bg1"/>
                </a:solidFill>
                <a:latin typeface="Arial Black" panose="020B0A04020102020204" pitchFamily="34" charset="0"/>
              </a:rPr>
              <a:t>More promising programs provide </a:t>
            </a:r>
          </a:p>
          <a:p>
            <a:pPr lvl="1"/>
            <a:r>
              <a:rPr lang="en-US" dirty="0">
                <a:solidFill>
                  <a:schemeClr val="bg1"/>
                </a:solidFill>
                <a:latin typeface="Arial Black" panose="020B0A04020102020204" pitchFamily="34" charset="0"/>
              </a:rPr>
              <a:t>Life skills training (resist social pressure)  </a:t>
            </a:r>
          </a:p>
        </p:txBody>
      </p:sp>
    </p:spTree>
    <p:extLst>
      <p:ext uri="{BB962C8B-B14F-4D97-AF65-F5344CB8AC3E}">
        <p14:creationId xmlns:p14="http://schemas.microsoft.com/office/powerpoint/2010/main" val="27408253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latin typeface="Arial Black" panose="020B0A04020102020204" pitchFamily="34" charset="0"/>
              </a:rPr>
              <a:t>So…..What CAN We Do?</a:t>
            </a:r>
          </a:p>
        </p:txBody>
      </p:sp>
    </p:spTree>
    <p:extLst>
      <p:ext uri="{BB962C8B-B14F-4D97-AF65-F5344CB8AC3E}">
        <p14:creationId xmlns:p14="http://schemas.microsoft.com/office/powerpoint/2010/main" val="8558079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latin typeface="Arial Black" panose="020B0A04020102020204" pitchFamily="34" charset="0"/>
              </a:rPr>
              <a:t>Practical Tips for Prevention </a:t>
            </a:r>
          </a:p>
        </p:txBody>
      </p:sp>
      <p:sp>
        <p:nvSpPr>
          <p:cNvPr id="3" name="Content Placeholder 2"/>
          <p:cNvSpPr>
            <a:spLocks noGrp="1"/>
          </p:cNvSpPr>
          <p:nvPr>
            <p:ph idx="1"/>
          </p:nvPr>
        </p:nvSpPr>
        <p:spPr/>
        <p:txBody>
          <a:bodyPr>
            <a:normAutofit/>
          </a:bodyPr>
          <a:lstStyle/>
          <a:p>
            <a:r>
              <a:rPr lang="en-US" dirty="0">
                <a:solidFill>
                  <a:schemeClr val="bg1"/>
                </a:solidFill>
                <a:latin typeface="Arial Black" panose="020B0A04020102020204" pitchFamily="34" charset="0"/>
              </a:rPr>
              <a:t>Learn the signs!!!!</a:t>
            </a:r>
          </a:p>
          <a:p>
            <a:r>
              <a:rPr lang="en-US" dirty="0">
                <a:solidFill>
                  <a:schemeClr val="bg1"/>
                </a:solidFill>
                <a:latin typeface="Arial Black" panose="020B0A04020102020204" pitchFamily="34" charset="0"/>
              </a:rPr>
              <a:t>Collaborate with your patient’s health care team!</a:t>
            </a:r>
          </a:p>
          <a:p>
            <a:r>
              <a:rPr lang="en-US" dirty="0">
                <a:solidFill>
                  <a:schemeClr val="bg1"/>
                </a:solidFill>
                <a:latin typeface="Arial Black" panose="020B0A04020102020204" pitchFamily="34" charset="0"/>
              </a:rPr>
              <a:t>The recommended action for a “no recent opioid use” result is to deliver a prevention message to continue abstinence. </a:t>
            </a:r>
          </a:p>
          <a:p>
            <a:r>
              <a:rPr lang="en-US" dirty="0">
                <a:solidFill>
                  <a:schemeClr val="bg1"/>
                </a:solidFill>
                <a:latin typeface="Arial Black" panose="020B0A04020102020204" pitchFamily="34" charset="0"/>
              </a:rPr>
              <a:t>Give positive reinforcement for abstinence. </a:t>
            </a:r>
          </a:p>
          <a:p>
            <a:r>
              <a:rPr lang="en-US" dirty="0">
                <a:solidFill>
                  <a:schemeClr val="bg1"/>
                </a:solidFill>
                <a:latin typeface="Arial Black" panose="020B0A04020102020204" pitchFamily="34" charset="0"/>
              </a:rPr>
              <a:t>Personalize the prevention message as much as possible. </a:t>
            </a:r>
          </a:p>
        </p:txBody>
      </p:sp>
    </p:spTree>
    <p:extLst>
      <p:ext uri="{BB962C8B-B14F-4D97-AF65-F5344CB8AC3E}">
        <p14:creationId xmlns:p14="http://schemas.microsoft.com/office/powerpoint/2010/main" val="270497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069848" y="1298448"/>
            <a:ext cx="7315200" cy="3255264"/>
          </a:xfrm>
          <a:prstGeom prst="rect">
            <a:avLst/>
          </a:prstGeom>
        </p:spPr>
        <p:txBody>
          <a:bodyPr>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r>
              <a:rPr lang="en-US" sz="4000" dirty="0">
                <a:solidFill>
                  <a:schemeClr val="bg1"/>
                </a:solidFill>
                <a:latin typeface="Arial Black" panose="020B0A04020102020204" pitchFamily="34" charset="0"/>
              </a:rPr>
              <a:t>Learn the Signs </a:t>
            </a:r>
          </a:p>
        </p:txBody>
      </p:sp>
      <p:sp>
        <p:nvSpPr>
          <p:cNvPr id="5" name="Content Placeholder 2"/>
          <p:cNvSpPr txBox="1">
            <a:spLocks/>
          </p:cNvSpPr>
          <p:nvPr/>
        </p:nvSpPr>
        <p:spPr>
          <a:xfrm>
            <a:off x="941293" y="2066577"/>
            <a:ext cx="7443756" cy="3759688"/>
          </a:xfrm>
          <a:prstGeom prst="rect">
            <a:avLst/>
          </a:prstGeom>
        </p:spPr>
        <p:txBody>
          <a:bodyP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r>
              <a:rPr lang="en-US" sz="2400" dirty="0">
                <a:solidFill>
                  <a:schemeClr val="bg1"/>
                </a:solidFill>
                <a:latin typeface="Arial Black" panose="020B0A04020102020204" pitchFamily="34" charset="0"/>
              </a:rPr>
              <a:t>Noticeable excitement or euphoria</a:t>
            </a:r>
          </a:p>
          <a:p>
            <a:r>
              <a:rPr lang="en-US" sz="2400" dirty="0">
                <a:solidFill>
                  <a:schemeClr val="bg1"/>
                </a:solidFill>
                <a:latin typeface="Arial Black" panose="020B0A04020102020204" pitchFamily="34" charset="0"/>
              </a:rPr>
              <a:t>Unusual sedation or confusion</a:t>
            </a:r>
          </a:p>
          <a:p>
            <a:r>
              <a:rPr lang="en-US" sz="2400" dirty="0">
                <a:solidFill>
                  <a:schemeClr val="bg1"/>
                </a:solidFill>
                <a:latin typeface="Arial Black" panose="020B0A04020102020204" pitchFamily="34" charset="0"/>
              </a:rPr>
              <a:t>“Doctor shopping” </a:t>
            </a:r>
          </a:p>
          <a:p>
            <a:r>
              <a:rPr lang="en-US" sz="2400" dirty="0">
                <a:solidFill>
                  <a:schemeClr val="bg1"/>
                </a:solidFill>
                <a:latin typeface="Arial Black" panose="020B0A04020102020204" pitchFamily="34" charset="0"/>
              </a:rPr>
              <a:t>Sudden financial problems </a:t>
            </a:r>
          </a:p>
          <a:p>
            <a:r>
              <a:rPr lang="en-US" sz="2400" dirty="0">
                <a:solidFill>
                  <a:schemeClr val="bg1"/>
                </a:solidFill>
                <a:latin typeface="Arial Black" panose="020B0A04020102020204" pitchFamily="34" charset="0"/>
              </a:rPr>
              <a:t>Physical withdrawal symptoms </a:t>
            </a:r>
          </a:p>
          <a:p>
            <a:r>
              <a:rPr lang="en-US" sz="2400" dirty="0">
                <a:solidFill>
                  <a:schemeClr val="bg1"/>
                </a:solidFill>
                <a:latin typeface="Arial Black" panose="020B0A04020102020204" pitchFamily="34" charset="0"/>
              </a:rPr>
              <a:t>Talk to family members and </a:t>
            </a:r>
            <a:r>
              <a:rPr lang="en-US" sz="2600" dirty="0">
                <a:solidFill>
                  <a:schemeClr val="bg1"/>
                </a:solidFill>
                <a:latin typeface="Arial Black" panose="020B0A04020102020204" pitchFamily="34" charset="0"/>
              </a:rPr>
              <a:t>loved ones about monitoring use of prescription medications</a:t>
            </a:r>
          </a:p>
          <a:p>
            <a:endParaRPr lang="en-US" sz="2600" dirty="0">
              <a:solidFill>
                <a:schemeClr val="bg1"/>
              </a:solidFill>
              <a:latin typeface="Arial Black" panose="020B0A04020102020204" pitchFamily="34" charset="0"/>
            </a:endParaRPr>
          </a:p>
          <a:p>
            <a:pPr marL="502920" lvl="1" indent="0">
              <a:buNone/>
            </a:pPr>
            <a:endParaRPr lang="en-US" sz="2200" dirty="0">
              <a:solidFill>
                <a:schemeClr val="bg1"/>
              </a:solidFill>
              <a:latin typeface="Arial Black" panose="020B0A04020102020204" pitchFamily="34" charset="0"/>
            </a:endParaRPr>
          </a:p>
          <a:p>
            <a:pPr marL="502920" lvl="1" indent="0">
              <a:buNone/>
            </a:pPr>
            <a:endParaRPr lang="en-US" sz="2200" dirty="0">
              <a:solidFill>
                <a:schemeClr val="bg1"/>
              </a:solidFill>
              <a:latin typeface="Arial Black" panose="020B0A04020102020204" pitchFamily="34" charset="0"/>
            </a:endParaRPr>
          </a:p>
          <a:p>
            <a:pPr lvl="1"/>
            <a:endParaRPr lang="en-US" sz="3000" dirty="0">
              <a:solidFill>
                <a:schemeClr val="bg1"/>
              </a:solidFill>
              <a:latin typeface="Arial Black" panose="020B0A04020102020204" pitchFamily="34" charset="0"/>
            </a:endParaRPr>
          </a:p>
          <a:p>
            <a:pPr marL="0" indent="0">
              <a:buNone/>
            </a:pPr>
            <a:endParaRPr lang="en-US" sz="3200" dirty="0">
              <a:solidFill>
                <a:schemeClr val="bg1"/>
              </a:solidFill>
              <a:latin typeface="Arial Black" panose="020B0A04020102020204" pitchFamily="34" charset="0"/>
            </a:endParaRPr>
          </a:p>
        </p:txBody>
      </p:sp>
      <p:sp>
        <p:nvSpPr>
          <p:cNvPr id="6" name="Footer Placeholder 1"/>
          <p:cNvSpPr>
            <a:spLocks noGrp="1"/>
          </p:cNvSpPr>
          <p:nvPr>
            <p:ph type="ftr" sz="quarter" idx="11"/>
          </p:nvPr>
        </p:nvSpPr>
        <p:spPr>
          <a:xfrm>
            <a:off x="3869268" y="6356350"/>
            <a:ext cx="8141757" cy="365125"/>
          </a:xfrm>
        </p:spPr>
        <p:txBody>
          <a:bodyPr/>
          <a:lstStyle/>
          <a:p>
            <a:r>
              <a:rPr lang="en-US" dirty="0">
                <a:solidFill>
                  <a:schemeClr val="bg1"/>
                </a:solidFill>
                <a:latin typeface="Arial Black" panose="020B0A04020102020204" pitchFamily="34" charset="0"/>
              </a:rPr>
              <a:t>Opioid Misuse and Addiction: Strategies for Community Health Workers </a:t>
            </a:r>
          </a:p>
        </p:txBody>
      </p:sp>
    </p:spTree>
    <p:extLst>
      <p:ext uri="{BB962C8B-B14F-4D97-AF65-F5344CB8AC3E}">
        <p14:creationId xmlns:p14="http://schemas.microsoft.com/office/powerpoint/2010/main" val="33707078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28650" y="365126"/>
            <a:ext cx="7886700" cy="1325563"/>
          </a:xfrm>
        </p:spPr>
        <p:txBody>
          <a:bodyPr>
            <a:normAutofit fontScale="90000"/>
          </a:bodyPr>
          <a:lstStyle/>
          <a:p>
            <a:r>
              <a:rPr lang="en-US" sz="2800" b="1" dirty="0">
                <a:solidFill>
                  <a:schemeClr val="bg1"/>
                </a:solidFill>
                <a:latin typeface="Arial Black" panose="020B0A04020102020204" pitchFamily="34" charset="0"/>
              </a:rPr>
              <a:t>Tobacco, Alcohol, Prescription Medication, and other Substance Use Tool (TAPS)</a:t>
            </a:r>
            <a:br>
              <a:rPr lang="en-US" sz="2000" b="1" dirty="0">
                <a:solidFill>
                  <a:schemeClr val="bg1"/>
                </a:solidFill>
                <a:latin typeface="Arial Black" panose="020B0A04020102020204" pitchFamily="34" charset="0"/>
              </a:rPr>
            </a:br>
            <a:endParaRPr lang="en-US" sz="2000" dirty="0">
              <a:solidFill>
                <a:schemeClr val="bg1"/>
              </a:solidFill>
              <a:latin typeface="Arial Black" panose="020B0A04020102020204" pitchFamily="34" charset="0"/>
            </a:endParaRPr>
          </a:p>
        </p:txBody>
      </p:sp>
      <p:sp>
        <p:nvSpPr>
          <p:cNvPr id="5" name="Content Placeholder 2"/>
          <p:cNvSpPr>
            <a:spLocks noGrp="1"/>
          </p:cNvSpPr>
          <p:nvPr>
            <p:ph idx="1"/>
          </p:nvPr>
        </p:nvSpPr>
        <p:spPr>
          <a:xfrm>
            <a:off x="628650" y="1690689"/>
            <a:ext cx="8218170" cy="4714874"/>
          </a:xfrm>
        </p:spPr>
        <p:txBody>
          <a:bodyPr>
            <a:normAutofit fontScale="85000" lnSpcReduction="20000"/>
          </a:bodyPr>
          <a:lstStyle/>
          <a:p>
            <a:r>
              <a:rPr lang="en-US" dirty="0">
                <a:solidFill>
                  <a:schemeClr val="bg1"/>
                </a:solidFill>
                <a:latin typeface="Arial Black" panose="020B0A04020102020204" pitchFamily="34" charset="0"/>
              </a:rPr>
              <a:t>Combines screening and brief assessment for commonly used substances, eliminating the need for multiple screening and lengthy assessment tools </a:t>
            </a:r>
          </a:p>
          <a:p>
            <a:r>
              <a:rPr lang="en-US" dirty="0">
                <a:solidFill>
                  <a:schemeClr val="bg1"/>
                </a:solidFill>
                <a:latin typeface="Arial Black" panose="020B0A04020102020204" pitchFamily="34" charset="0"/>
              </a:rPr>
              <a:t>Provides a two stage brief assessment adapted from the NIDA quick screen and brief assessment </a:t>
            </a:r>
          </a:p>
          <a:p>
            <a:r>
              <a:rPr lang="en-US" dirty="0">
                <a:solidFill>
                  <a:schemeClr val="bg1"/>
                </a:solidFill>
                <a:latin typeface="Arial Black" panose="020B0A04020102020204" pitchFamily="34" charset="0"/>
              </a:rPr>
              <a:t>May be either self-administered directly by the patient or as an interview by a health professional</a:t>
            </a:r>
          </a:p>
          <a:p>
            <a:r>
              <a:rPr lang="en-US" dirty="0">
                <a:solidFill>
                  <a:schemeClr val="bg1"/>
                </a:solidFill>
                <a:latin typeface="Arial Black" panose="020B0A04020102020204" pitchFamily="34" charset="0"/>
              </a:rPr>
              <a:t>Uses an electronic format</a:t>
            </a:r>
          </a:p>
          <a:p>
            <a:r>
              <a:rPr lang="en-US" dirty="0">
                <a:solidFill>
                  <a:schemeClr val="bg1"/>
                </a:solidFill>
                <a:latin typeface="Arial Black" panose="020B0A04020102020204" pitchFamily="34" charset="0"/>
              </a:rPr>
              <a:t>Uses a screening component to ask about frequency of substance use in the past year</a:t>
            </a:r>
          </a:p>
          <a:p>
            <a:r>
              <a:rPr lang="en-US" dirty="0">
                <a:solidFill>
                  <a:schemeClr val="bg1"/>
                </a:solidFill>
                <a:latin typeface="Arial Black" panose="020B0A04020102020204" pitchFamily="34" charset="0"/>
              </a:rPr>
              <a:t>Facilitates a brief assessment of past 90-day problem use to the patient</a:t>
            </a:r>
          </a:p>
        </p:txBody>
      </p:sp>
    </p:spTree>
    <p:extLst>
      <p:ext uri="{BB962C8B-B14F-4D97-AF65-F5344CB8AC3E}">
        <p14:creationId xmlns:p14="http://schemas.microsoft.com/office/powerpoint/2010/main" val="13817151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latin typeface="Arial Black" panose="020B0A04020102020204" pitchFamily="34" charset="0"/>
              </a:rPr>
              <a:t>Assess for Vulnerability Factors for Overdosing </a:t>
            </a:r>
          </a:p>
        </p:txBody>
      </p:sp>
      <p:sp>
        <p:nvSpPr>
          <p:cNvPr id="3" name="Content Placeholder 2"/>
          <p:cNvSpPr>
            <a:spLocks noGrp="1"/>
          </p:cNvSpPr>
          <p:nvPr>
            <p:ph idx="1"/>
          </p:nvPr>
        </p:nvSpPr>
        <p:spPr/>
        <p:txBody>
          <a:bodyPr/>
          <a:lstStyle/>
          <a:p>
            <a:pPr marL="1033463" indent="-288925"/>
            <a:r>
              <a:rPr lang="en-US" dirty="0">
                <a:solidFill>
                  <a:schemeClr val="bg1"/>
                </a:solidFill>
                <a:latin typeface="Arial Black" panose="020B0A04020102020204" pitchFamily="34" charset="0"/>
              </a:rPr>
              <a:t>After periods of abstinence (after treatment stay, hospitalization, incarceration)</a:t>
            </a:r>
          </a:p>
          <a:p>
            <a:pPr marL="1033463" indent="-288925"/>
            <a:r>
              <a:rPr lang="en-US" dirty="0">
                <a:solidFill>
                  <a:schemeClr val="bg1"/>
                </a:solidFill>
                <a:latin typeface="Arial Black" panose="020B0A04020102020204" pitchFamily="34" charset="0"/>
              </a:rPr>
              <a:t>New city/residential location</a:t>
            </a:r>
          </a:p>
          <a:p>
            <a:pPr marL="1033463" indent="-288925"/>
            <a:r>
              <a:rPr lang="en-US" dirty="0">
                <a:solidFill>
                  <a:schemeClr val="bg1"/>
                </a:solidFill>
                <a:latin typeface="Arial Black" panose="020B0A04020102020204" pitchFamily="34" charset="0"/>
              </a:rPr>
              <a:t>New dealer</a:t>
            </a:r>
          </a:p>
          <a:p>
            <a:pPr marL="1033463" indent="-288925"/>
            <a:r>
              <a:rPr lang="en-US" dirty="0">
                <a:solidFill>
                  <a:schemeClr val="bg1"/>
                </a:solidFill>
                <a:latin typeface="Arial Black" panose="020B0A04020102020204" pitchFamily="34" charset="0"/>
              </a:rPr>
              <a:t>Post incarceration</a:t>
            </a:r>
          </a:p>
          <a:p>
            <a:pPr marL="1033463" indent="-288925"/>
            <a:r>
              <a:rPr lang="en-US" dirty="0">
                <a:solidFill>
                  <a:schemeClr val="bg1"/>
                </a:solidFill>
                <a:latin typeface="Arial Black" panose="020B0A04020102020204" pitchFamily="34" charset="0"/>
              </a:rPr>
              <a:t>New route of administration</a:t>
            </a:r>
          </a:p>
          <a:p>
            <a:endParaRPr lang="en-US"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14542434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latin typeface="Arial Black" panose="020B0A04020102020204" pitchFamily="34" charset="0"/>
              </a:rPr>
              <a:t>Risk Factors for Overdosing </a:t>
            </a:r>
          </a:p>
        </p:txBody>
      </p:sp>
      <p:sp>
        <p:nvSpPr>
          <p:cNvPr id="3" name="Content Placeholder 2"/>
          <p:cNvSpPr>
            <a:spLocks noGrp="1"/>
          </p:cNvSpPr>
          <p:nvPr>
            <p:ph idx="1"/>
          </p:nvPr>
        </p:nvSpPr>
        <p:spPr/>
        <p:txBody>
          <a:bodyPr>
            <a:normAutofit fontScale="92500" lnSpcReduction="10000"/>
          </a:bodyPr>
          <a:lstStyle/>
          <a:p>
            <a:pPr marL="1252538" indent="-558800">
              <a:buFont typeface="+mj-lt"/>
              <a:buAutoNum type="arabicPeriod"/>
            </a:pPr>
            <a:r>
              <a:rPr lang="en-US" dirty="0">
                <a:solidFill>
                  <a:schemeClr val="bg1"/>
                </a:solidFill>
                <a:latin typeface="Arial Black" panose="020B0A04020102020204" pitchFamily="34" charset="0"/>
              </a:rPr>
              <a:t>Misjudging body tolerance </a:t>
            </a:r>
            <a:br>
              <a:rPr lang="en-US" dirty="0">
                <a:solidFill>
                  <a:schemeClr val="bg1"/>
                </a:solidFill>
                <a:latin typeface="Arial Black" panose="020B0A04020102020204" pitchFamily="34" charset="0"/>
              </a:rPr>
            </a:br>
            <a:r>
              <a:rPr lang="en-US" dirty="0">
                <a:solidFill>
                  <a:schemeClr val="bg1"/>
                </a:solidFill>
                <a:latin typeface="Arial Black" panose="020B0A04020102020204" pitchFamily="34" charset="0"/>
              </a:rPr>
              <a:t>(relapse after period of abstinence)</a:t>
            </a:r>
          </a:p>
          <a:p>
            <a:pPr marL="1252538" indent="-558800">
              <a:buFont typeface="+mj-lt"/>
              <a:buAutoNum type="arabicPeriod"/>
            </a:pPr>
            <a:r>
              <a:rPr lang="en-US" dirty="0">
                <a:solidFill>
                  <a:schemeClr val="bg1"/>
                </a:solidFill>
                <a:latin typeface="Arial Black" panose="020B0A04020102020204" pitchFamily="34" charset="0"/>
              </a:rPr>
              <a:t>Using an opioid with other depressants such as alcohol or benzodiazepines increases the risk</a:t>
            </a:r>
          </a:p>
          <a:p>
            <a:pPr marL="1252538" indent="-558800">
              <a:buFont typeface="+mj-lt"/>
              <a:buAutoNum type="arabicPeriod"/>
            </a:pPr>
            <a:r>
              <a:rPr lang="en-US" dirty="0">
                <a:solidFill>
                  <a:schemeClr val="bg1"/>
                </a:solidFill>
                <a:latin typeface="Arial Black" panose="020B0A04020102020204" pitchFamily="34" charset="0"/>
              </a:rPr>
              <a:t>Variation of substance</a:t>
            </a:r>
          </a:p>
          <a:p>
            <a:pPr marL="1252538" indent="-558800">
              <a:buFont typeface="+mj-lt"/>
              <a:buAutoNum type="arabicPeriod"/>
            </a:pPr>
            <a:r>
              <a:rPr lang="en-US" dirty="0">
                <a:solidFill>
                  <a:schemeClr val="bg1"/>
                </a:solidFill>
                <a:latin typeface="Arial Black" panose="020B0A04020102020204" pitchFamily="34" charset="0"/>
              </a:rPr>
              <a:t>Using drugs alone</a:t>
            </a:r>
          </a:p>
          <a:p>
            <a:pPr marL="1252538" indent="-558800">
              <a:buFont typeface="+mj-lt"/>
              <a:buAutoNum type="arabicPeriod"/>
            </a:pPr>
            <a:r>
              <a:rPr lang="en-US" dirty="0">
                <a:solidFill>
                  <a:schemeClr val="bg1"/>
                </a:solidFill>
                <a:latin typeface="Arial Black" panose="020B0A04020102020204" pitchFamily="34" charset="0"/>
              </a:rPr>
              <a:t>Mixing drugs and alcohol</a:t>
            </a:r>
          </a:p>
          <a:p>
            <a:pPr marL="1252538" indent="-558800">
              <a:buFont typeface="+mj-lt"/>
              <a:buAutoNum type="arabicPeriod"/>
            </a:pPr>
            <a:r>
              <a:rPr lang="en-US" dirty="0">
                <a:solidFill>
                  <a:schemeClr val="bg1"/>
                </a:solidFill>
                <a:latin typeface="Arial Black" panose="020B0A04020102020204" pitchFamily="34" charset="0"/>
              </a:rPr>
              <a:t>Poor physical health</a:t>
            </a:r>
          </a:p>
          <a:p>
            <a:pPr marL="1252538" indent="-558800">
              <a:buFont typeface="+mj-lt"/>
              <a:buAutoNum type="arabicPeriod"/>
            </a:pPr>
            <a:r>
              <a:rPr lang="en-US" dirty="0">
                <a:solidFill>
                  <a:schemeClr val="bg1"/>
                </a:solidFill>
                <a:latin typeface="Arial Black" panose="020B0A04020102020204" pitchFamily="34" charset="0"/>
              </a:rPr>
              <a:t>Cocaine/methamphetamine are stimulants but can contribute to overdose risk when used in combination with opioids</a:t>
            </a:r>
          </a:p>
          <a:p>
            <a:endParaRPr lang="en-US"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30734523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latin typeface="Arial Black" panose="020B0A04020102020204" pitchFamily="34" charset="0"/>
              </a:rPr>
              <a:t>The Power of Narcotics Anonymous </a:t>
            </a:r>
          </a:p>
        </p:txBody>
      </p:sp>
      <p:sp>
        <p:nvSpPr>
          <p:cNvPr id="3" name="Content Placeholder 2"/>
          <p:cNvSpPr>
            <a:spLocks noGrp="1"/>
          </p:cNvSpPr>
          <p:nvPr>
            <p:ph idx="1"/>
          </p:nvPr>
        </p:nvSpPr>
        <p:spPr/>
        <p:txBody>
          <a:bodyPr>
            <a:normAutofit fontScale="47500" lnSpcReduction="20000"/>
          </a:bodyPr>
          <a:lstStyle/>
          <a:p>
            <a:r>
              <a:rPr lang="en-US" dirty="0">
                <a:solidFill>
                  <a:schemeClr val="bg1"/>
                </a:solidFill>
                <a:latin typeface="Arial Black" panose="020B0A04020102020204" pitchFamily="34" charset="0"/>
              </a:rPr>
              <a:t>1. We admitted that we were powerless over our addiction, that our lives had become unmanageable. </a:t>
            </a:r>
          </a:p>
          <a:p>
            <a:r>
              <a:rPr lang="en-US" dirty="0">
                <a:solidFill>
                  <a:schemeClr val="bg1"/>
                </a:solidFill>
                <a:latin typeface="Arial Black" panose="020B0A04020102020204" pitchFamily="34" charset="0"/>
              </a:rPr>
              <a:t>2. We came to believe that a Power greater than ourselves could restore us to sanity. </a:t>
            </a:r>
          </a:p>
          <a:p>
            <a:r>
              <a:rPr lang="en-US" dirty="0">
                <a:solidFill>
                  <a:schemeClr val="bg1"/>
                </a:solidFill>
                <a:latin typeface="Arial Black" panose="020B0A04020102020204" pitchFamily="34" charset="0"/>
              </a:rPr>
              <a:t>3. We made a decision to turn our will and our lives over to the care of God  as we understood Him.</a:t>
            </a:r>
          </a:p>
          <a:p>
            <a:r>
              <a:rPr lang="en-US" dirty="0">
                <a:solidFill>
                  <a:schemeClr val="bg1"/>
                </a:solidFill>
                <a:latin typeface="Arial Black" panose="020B0A04020102020204" pitchFamily="34" charset="0"/>
              </a:rPr>
              <a:t>4. We made a searching and fearless moral inventory of ourselves. </a:t>
            </a:r>
          </a:p>
          <a:p>
            <a:r>
              <a:rPr lang="en-US" dirty="0">
                <a:solidFill>
                  <a:schemeClr val="bg1"/>
                </a:solidFill>
                <a:latin typeface="Arial Black" panose="020B0A04020102020204" pitchFamily="34" charset="0"/>
              </a:rPr>
              <a:t>5. We admitted to God, to ourselves, and to another human being the exact nature  of our wrongs. </a:t>
            </a:r>
          </a:p>
          <a:p>
            <a:r>
              <a:rPr lang="en-US" dirty="0">
                <a:solidFill>
                  <a:schemeClr val="bg1"/>
                </a:solidFill>
                <a:latin typeface="Arial Black" panose="020B0A04020102020204" pitchFamily="34" charset="0"/>
              </a:rPr>
              <a:t>6. We were entirely ready to have God remove all these defects of character. </a:t>
            </a:r>
          </a:p>
          <a:p>
            <a:r>
              <a:rPr lang="en-US" dirty="0">
                <a:solidFill>
                  <a:schemeClr val="bg1"/>
                </a:solidFill>
                <a:latin typeface="Arial Black" panose="020B0A04020102020204" pitchFamily="34" charset="0"/>
              </a:rPr>
              <a:t>7. We humbly asked Him to remove our shortcomings. </a:t>
            </a:r>
          </a:p>
          <a:p>
            <a:r>
              <a:rPr lang="en-US" dirty="0">
                <a:solidFill>
                  <a:schemeClr val="bg1"/>
                </a:solidFill>
                <a:latin typeface="Arial Black" panose="020B0A04020102020204" pitchFamily="34" charset="0"/>
              </a:rPr>
              <a:t>8. We made a list of all persons we had  harmed, and became willing to make amends  to them all. </a:t>
            </a:r>
          </a:p>
          <a:p>
            <a:r>
              <a:rPr lang="en-US" dirty="0">
                <a:solidFill>
                  <a:schemeClr val="bg1"/>
                </a:solidFill>
                <a:latin typeface="Arial Black" panose="020B0A04020102020204" pitchFamily="34" charset="0"/>
              </a:rPr>
              <a:t>9. We made direct amends to such people wherever possible, except when to do so would  injure them or others. </a:t>
            </a:r>
          </a:p>
          <a:p>
            <a:r>
              <a:rPr lang="en-US" dirty="0">
                <a:solidFill>
                  <a:schemeClr val="bg1"/>
                </a:solidFill>
                <a:latin typeface="Arial Black" panose="020B0A04020102020204" pitchFamily="34" charset="0"/>
              </a:rPr>
              <a:t>10. We continued to take personal inventory and when we were wrong promptly admitted it. </a:t>
            </a:r>
          </a:p>
          <a:p>
            <a:r>
              <a:rPr lang="en-US" dirty="0">
                <a:solidFill>
                  <a:schemeClr val="bg1"/>
                </a:solidFill>
                <a:latin typeface="Arial Black" panose="020B0A04020102020204" pitchFamily="34" charset="0"/>
              </a:rPr>
              <a:t>11. We sought through prayer and meditation  to improve our conscious contact with God  as we understood Him, praying only for knowledge of His will for us and the power  to carry that out. </a:t>
            </a:r>
          </a:p>
          <a:p>
            <a:r>
              <a:rPr lang="en-US" dirty="0">
                <a:solidFill>
                  <a:schemeClr val="bg1"/>
                </a:solidFill>
                <a:latin typeface="Arial Black" panose="020B0A04020102020204" pitchFamily="34" charset="0"/>
              </a:rPr>
              <a:t>12. Having had a spiritual awakening as a result of these steps, we tried to carry this message to  addicts, and to practice these principles in all our affairs. </a:t>
            </a:r>
          </a:p>
          <a:p>
            <a:endParaRPr lang="en-US" dirty="0">
              <a:solidFill>
                <a:schemeClr val="bg1"/>
              </a:solidFill>
              <a:latin typeface="Arial Black" panose="020B0A04020102020204" pitchFamily="34" charset="0"/>
            </a:endParaRPr>
          </a:p>
          <a:p>
            <a:r>
              <a:rPr lang="en-US" sz="5100" dirty="0">
                <a:solidFill>
                  <a:schemeClr val="bg1"/>
                </a:solidFill>
                <a:latin typeface="Arial Black" panose="020B0A04020102020204" pitchFamily="34" charset="0"/>
              </a:rPr>
              <a:t>Any addict can stop using and lose to the desire to use. </a:t>
            </a:r>
          </a:p>
        </p:txBody>
      </p:sp>
    </p:spTree>
    <p:extLst>
      <p:ext uri="{BB962C8B-B14F-4D97-AF65-F5344CB8AC3E}">
        <p14:creationId xmlns:p14="http://schemas.microsoft.com/office/powerpoint/2010/main" val="35240895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628650" y="365126"/>
            <a:ext cx="10184662" cy="1325563"/>
          </a:xfrm>
        </p:spPr>
        <p:txBody>
          <a:bodyPr>
            <a:normAutofit/>
          </a:bodyPr>
          <a:lstStyle/>
          <a:p>
            <a:r>
              <a:rPr lang="en-US" sz="4000" dirty="0">
                <a:solidFill>
                  <a:schemeClr val="bg2"/>
                </a:solidFill>
                <a:latin typeface="Arial Black" panose="020B0A04020102020204" pitchFamily="34" charset="0"/>
              </a:rPr>
              <a:t>Challenges for Preventing NMUPD</a:t>
            </a:r>
          </a:p>
        </p:txBody>
      </p:sp>
      <p:sp>
        <p:nvSpPr>
          <p:cNvPr id="11" name="Content Placeholder 2"/>
          <p:cNvSpPr>
            <a:spLocks noGrp="1"/>
          </p:cNvSpPr>
          <p:nvPr>
            <p:ph idx="1"/>
          </p:nvPr>
        </p:nvSpPr>
        <p:spPr>
          <a:xfrm>
            <a:off x="628649" y="1825625"/>
            <a:ext cx="8153843" cy="4351338"/>
          </a:xfrm>
        </p:spPr>
        <p:txBody>
          <a:bodyPr>
            <a:normAutofit fontScale="92500" lnSpcReduction="20000"/>
          </a:bodyPr>
          <a:lstStyle/>
          <a:p>
            <a:r>
              <a:rPr lang="en-US" dirty="0">
                <a:solidFill>
                  <a:schemeClr val="bg1"/>
                </a:solidFill>
                <a:latin typeface="Arial Black" panose="020B0A04020102020204" pitchFamily="34" charset="0"/>
              </a:rPr>
              <a:t>We know less about the factors that contribute to NMUPD than about those that contribute to other drug use. </a:t>
            </a:r>
          </a:p>
          <a:p>
            <a:r>
              <a:rPr lang="en-US" dirty="0">
                <a:solidFill>
                  <a:schemeClr val="bg1"/>
                </a:solidFill>
                <a:latin typeface="Arial Black" panose="020B0A04020102020204" pitchFamily="34" charset="0"/>
              </a:rPr>
              <a:t>Prescription medication is made more readily available compared to illicit drugs. </a:t>
            </a:r>
          </a:p>
          <a:p>
            <a:r>
              <a:rPr lang="en-US" dirty="0">
                <a:solidFill>
                  <a:schemeClr val="bg1"/>
                </a:solidFill>
                <a:latin typeface="Arial Black" panose="020B0A04020102020204" pitchFamily="34" charset="0"/>
              </a:rPr>
              <a:t>In addition to the risks they offer, prescription drugs offer important health benefits.</a:t>
            </a:r>
          </a:p>
          <a:p>
            <a:r>
              <a:rPr lang="en-US" dirty="0">
                <a:solidFill>
                  <a:schemeClr val="bg1"/>
                </a:solidFill>
                <a:latin typeface="Arial Black" panose="020B0A04020102020204" pitchFamily="34" charset="0"/>
              </a:rPr>
              <a:t>Prevention strategies are often more restrained and less known than those targeting alcohol and illicit drug use. </a:t>
            </a:r>
          </a:p>
          <a:p>
            <a:r>
              <a:rPr lang="en-US" dirty="0">
                <a:solidFill>
                  <a:schemeClr val="bg1"/>
                </a:solidFill>
                <a:latin typeface="Arial Black" panose="020B0A04020102020204" pitchFamily="34" charset="0"/>
              </a:rPr>
              <a:t>NMUPD prevention is a relatively new field. </a:t>
            </a:r>
          </a:p>
          <a:p>
            <a:endParaRPr lang="en-US" dirty="0">
              <a:latin typeface="Arial Black" panose="020B0A04020102020204" pitchFamily="34" charset="0"/>
            </a:endParaRPr>
          </a:p>
          <a:p>
            <a:endParaRPr lang="en-US" dirty="0">
              <a:latin typeface="Arial Black" panose="020B0A04020102020204" pitchFamily="34" charset="0"/>
            </a:endParaRPr>
          </a:p>
        </p:txBody>
      </p:sp>
    </p:spTree>
    <p:extLst>
      <p:ext uri="{BB962C8B-B14F-4D97-AF65-F5344CB8AC3E}">
        <p14:creationId xmlns:p14="http://schemas.microsoft.com/office/powerpoint/2010/main" val="25168978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5648" y="222013"/>
            <a:ext cx="10515600" cy="1325563"/>
          </a:xfrm>
        </p:spPr>
        <p:txBody>
          <a:bodyPr>
            <a:normAutofit/>
          </a:bodyPr>
          <a:lstStyle/>
          <a:p>
            <a:r>
              <a:rPr lang="en-US" sz="4000" dirty="0">
                <a:solidFill>
                  <a:schemeClr val="bg1"/>
                </a:solidFill>
                <a:latin typeface="Arial Black" panose="020B0A04020102020204" pitchFamily="34" charset="0"/>
              </a:rPr>
              <a:t>Prescription Drugs</a:t>
            </a:r>
          </a:p>
        </p:txBody>
      </p:sp>
      <p:sp>
        <p:nvSpPr>
          <p:cNvPr id="4" name="Content Placeholder 2"/>
          <p:cNvSpPr txBox="1">
            <a:spLocks/>
          </p:cNvSpPr>
          <p:nvPr/>
        </p:nvSpPr>
        <p:spPr bwMode="auto">
          <a:xfrm>
            <a:off x="470036" y="1393634"/>
            <a:ext cx="2514600" cy="422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1800">
                <a:solidFill>
                  <a:schemeClr val="tx1"/>
                </a:solidFill>
                <a:latin typeface="+mn-lt"/>
              </a:defRPr>
            </a:lvl4pPr>
            <a:lvl5pPr marL="2057400" indent="-228600" algn="l" rtl="0" eaLnBrk="0" fontAlgn="base" hangingPunct="0">
              <a:spcBef>
                <a:spcPct val="20000"/>
              </a:spcBef>
              <a:spcAft>
                <a:spcPct val="0"/>
              </a:spcAft>
              <a:buChar char="»"/>
              <a:defRPr sz="1800">
                <a:solidFill>
                  <a:schemeClr val="tx1"/>
                </a:solidFill>
                <a:latin typeface="+mn-lt"/>
              </a:defRPr>
            </a:lvl5pPr>
            <a:lvl6pPr marL="2514600" indent="-228600" algn="l" rtl="0" fontAlgn="base">
              <a:spcBef>
                <a:spcPct val="20000"/>
              </a:spcBef>
              <a:spcAft>
                <a:spcPct val="0"/>
              </a:spcAft>
              <a:buChar char="»"/>
              <a:defRPr sz="1800">
                <a:solidFill>
                  <a:schemeClr val="tx1"/>
                </a:solidFill>
                <a:latin typeface="+mn-lt"/>
              </a:defRPr>
            </a:lvl6pPr>
            <a:lvl7pPr marL="2971800" indent="-228600" algn="l" rtl="0" fontAlgn="base">
              <a:spcBef>
                <a:spcPct val="20000"/>
              </a:spcBef>
              <a:spcAft>
                <a:spcPct val="0"/>
              </a:spcAft>
              <a:buChar char="»"/>
              <a:defRPr sz="1800">
                <a:solidFill>
                  <a:schemeClr val="tx1"/>
                </a:solidFill>
                <a:latin typeface="+mn-lt"/>
              </a:defRPr>
            </a:lvl7pPr>
            <a:lvl8pPr marL="3429000" indent="-228600" algn="l" rtl="0" fontAlgn="base">
              <a:spcBef>
                <a:spcPct val="20000"/>
              </a:spcBef>
              <a:spcAft>
                <a:spcPct val="0"/>
              </a:spcAft>
              <a:buChar char="»"/>
              <a:defRPr sz="1800">
                <a:solidFill>
                  <a:schemeClr val="tx1"/>
                </a:solidFill>
                <a:latin typeface="+mn-lt"/>
              </a:defRPr>
            </a:lvl8pPr>
            <a:lvl9pPr marL="3886200" indent="-228600" algn="l" rtl="0" fontAlgn="base">
              <a:spcBef>
                <a:spcPct val="20000"/>
              </a:spcBef>
              <a:spcAft>
                <a:spcPct val="0"/>
              </a:spcAft>
              <a:buChar char="»"/>
              <a:defRPr sz="1800">
                <a:solidFill>
                  <a:schemeClr val="tx1"/>
                </a:solidFill>
                <a:latin typeface="+mn-lt"/>
              </a:defRPr>
            </a:lvl9pPr>
          </a:lstStyle>
          <a:p>
            <a:pPr eaLnBrk="1" hangingPunct="1">
              <a:lnSpc>
                <a:spcPct val="90000"/>
              </a:lnSpc>
              <a:defRPr/>
            </a:pPr>
            <a:r>
              <a:rPr lang="en-US" sz="2000" kern="0">
                <a:solidFill>
                  <a:schemeClr val="bg1"/>
                </a:solidFill>
                <a:latin typeface="Arial Black" panose="020B0A04020102020204" pitchFamily="34" charset="0"/>
              </a:rPr>
              <a:t>Heroin</a:t>
            </a:r>
          </a:p>
          <a:p>
            <a:pPr eaLnBrk="1" hangingPunct="1">
              <a:lnSpc>
                <a:spcPct val="90000"/>
              </a:lnSpc>
              <a:defRPr/>
            </a:pPr>
            <a:r>
              <a:rPr lang="en-US" sz="2000" kern="0">
                <a:solidFill>
                  <a:schemeClr val="bg1"/>
                </a:solidFill>
                <a:latin typeface="Arial Black" panose="020B0A04020102020204" pitchFamily="34" charset="0"/>
              </a:rPr>
              <a:t>Codeine</a:t>
            </a:r>
          </a:p>
          <a:p>
            <a:pPr eaLnBrk="1" hangingPunct="1">
              <a:lnSpc>
                <a:spcPct val="90000"/>
              </a:lnSpc>
              <a:defRPr/>
            </a:pPr>
            <a:r>
              <a:rPr lang="en-US" sz="2000" kern="0">
                <a:solidFill>
                  <a:schemeClr val="bg1"/>
                </a:solidFill>
                <a:latin typeface="Arial Black" panose="020B0A04020102020204" pitchFamily="34" charset="0"/>
              </a:rPr>
              <a:t>Demerol</a:t>
            </a:r>
          </a:p>
          <a:p>
            <a:pPr eaLnBrk="1" hangingPunct="1">
              <a:lnSpc>
                <a:spcPct val="90000"/>
              </a:lnSpc>
              <a:defRPr/>
            </a:pPr>
            <a:r>
              <a:rPr lang="en-US" sz="2000" kern="0">
                <a:solidFill>
                  <a:schemeClr val="bg1"/>
                </a:solidFill>
                <a:latin typeface="Arial Black" panose="020B0A04020102020204" pitchFamily="34" charset="0"/>
              </a:rPr>
              <a:t>Morphine</a:t>
            </a:r>
          </a:p>
          <a:p>
            <a:pPr eaLnBrk="1" hangingPunct="1">
              <a:lnSpc>
                <a:spcPct val="90000"/>
              </a:lnSpc>
              <a:defRPr/>
            </a:pPr>
            <a:r>
              <a:rPr lang="en-US" sz="2000" kern="0">
                <a:solidFill>
                  <a:schemeClr val="bg1"/>
                </a:solidFill>
                <a:latin typeface="Arial Black" panose="020B0A04020102020204" pitchFamily="34" charset="0"/>
              </a:rPr>
              <a:t>Darvocet </a:t>
            </a:r>
          </a:p>
          <a:p>
            <a:pPr eaLnBrk="1" hangingPunct="1">
              <a:lnSpc>
                <a:spcPct val="90000"/>
              </a:lnSpc>
              <a:defRPr/>
            </a:pPr>
            <a:r>
              <a:rPr lang="en-US" sz="2000" kern="0">
                <a:solidFill>
                  <a:schemeClr val="bg1"/>
                </a:solidFill>
                <a:latin typeface="Arial Black" panose="020B0A04020102020204" pitchFamily="34" charset="0"/>
              </a:rPr>
              <a:t>Fentanyl </a:t>
            </a:r>
          </a:p>
          <a:p>
            <a:pPr eaLnBrk="1" hangingPunct="1">
              <a:lnSpc>
                <a:spcPct val="90000"/>
              </a:lnSpc>
              <a:defRPr/>
            </a:pPr>
            <a:r>
              <a:rPr lang="en-US" sz="2000" kern="0">
                <a:solidFill>
                  <a:schemeClr val="bg1"/>
                </a:solidFill>
                <a:latin typeface="Arial Black" panose="020B0A04020102020204" pitchFamily="34" charset="0"/>
              </a:rPr>
              <a:t>Dilaudid </a:t>
            </a:r>
          </a:p>
          <a:p>
            <a:pPr eaLnBrk="1" hangingPunct="1">
              <a:lnSpc>
                <a:spcPct val="90000"/>
              </a:lnSpc>
              <a:defRPr/>
            </a:pPr>
            <a:r>
              <a:rPr lang="en-US" sz="2000" kern="0">
                <a:solidFill>
                  <a:schemeClr val="bg1"/>
                </a:solidFill>
                <a:latin typeface="Arial Black" panose="020B0A04020102020204" pitchFamily="34" charset="0"/>
              </a:rPr>
              <a:t>Methadone</a:t>
            </a:r>
          </a:p>
          <a:p>
            <a:pPr eaLnBrk="1" hangingPunct="1">
              <a:lnSpc>
                <a:spcPct val="90000"/>
              </a:lnSpc>
              <a:defRPr/>
            </a:pPr>
            <a:r>
              <a:rPr lang="en-US" sz="2000" kern="0">
                <a:solidFill>
                  <a:schemeClr val="bg1"/>
                </a:solidFill>
                <a:latin typeface="Arial Black" panose="020B0A04020102020204" pitchFamily="34" charset="0"/>
              </a:rPr>
              <a:t>Opium</a:t>
            </a:r>
            <a:endParaRPr lang="en-US" sz="2000" kern="0" dirty="0">
              <a:solidFill>
                <a:schemeClr val="bg1"/>
              </a:solidFill>
              <a:latin typeface="Arial Black" panose="020B0A04020102020204" pitchFamily="34" charset="0"/>
            </a:endParaRPr>
          </a:p>
        </p:txBody>
      </p:sp>
      <p:sp>
        <p:nvSpPr>
          <p:cNvPr id="5" name="Content Placeholder 3"/>
          <p:cNvSpPr txBox="1">
            <a:spLocks/>
          </p:cNvSpPr>
          <p:nvPr/>
        </p:nvSpPr>
        <p:spPr bwMode="auto">
          <a:xfrm>
            <a:off x="2667000" y="1393825"/>
            <a:ext cx="2659063" cy="416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1800">
                <a:solidFill>
                  <a:schemeClr val="tx1"/>
                </a:solidFill>
                <a:latin typeface="+mn-lt"/>
              </a:defRPr>
            </a:lvl4pPr>
            <a:lvl5pPr marL="2057400" indent="-228600" algn="l" rtl="0" eaLnBrk="0" fontAlgn="base" hangingPunct="0">
              <a:spcBef>
                <a:spcPct val="20000"/>
              </a:spcBef>
              <a:spcAft>
                <a:spcPct val="0"/>
              </a:spcAft>
              <a:buChar char="»"/>
              <a:defRPr sz="1800">
                <a:solidFill>
                  <a:schemeClr val="tx1"/>
                </a:solidFill>
                <a:latin typeface="+mn-lt"/>
              </a:defRPr>
            </a:lvl5pPr>
            <a:lvl6pPr marL="2514600" indent="-228600" algn="l" rtl="0" fontAlgn="base">
              <a:spcBef>
                <a:spcPct val="20000"/>
              </a:spcBef>
              <a:spcAft>
                <a:spcPct val="0"/>
              </a:spcAft>
              <a:buChar char="»"/>
              <a:defRPr sz="1800">
                <a:solidFill>
                  <a:schemeClr val="tx1"/>
                </a:solidFill>
                <a:latin typeface="+mn-lt"/>
              </a:defRPr>
            </a:lvl6pPr>
            <a:lvl7pPr marL="2971800" indent="-228600" algn="l" rtl="0" fontAlgn="base">
              <a:spcBef>
                <a:spcPct val="20000"/>
              </a:spcBef>
              <a:spcAft>
                <a:spcPct val="0"/>
              </a:spcAft>
              <a:buChar char="»"/>
              <a:defRPr sz="1800">
                <a:solidFill>
                  <a:schemeClr val="tx1"/>
                </a:solidFill>
                <a:latin typeface="+mn-lt"/>
              </a:defRPr>
            </a:lvl7pPr>
            <a:lvl8pPr marL="3429000" indent="-228600" algn="l" rtl="0" fontAlgn="base">
              <a:spcBef>
                <a:spcPct val="20000"/>
              </a:spcBef>
              <a:spcAft>
                <a:spcPct val="0"/>
              </a:spcAft>
              <a:buChar char="»"/>
              <a:defRPr sz="1800">
                <a:solidFill>
                  <a:schemeClr val="tx1"/>
                </a:solidFill>
                <a:latin typeface="+mn-lt"/>
              </a:defRPr>
            </a:lvl8pPr>
            <a:lvl9pPr marL="3886200" indent="-228600" algn="l" rtl="0" fontAlgn="base">
              <a:spcBef>
                <a:spcPct val="20000"/>
              </a:spcBef>
              <a:spcAft>
                <a:spcPct val="0"/>
              </a:spcAft>
              <a:buChar char="»"/>
              <a:defRPr sz="1800">
                <a:solidFill>
                  <a:schemeClr val="tx1"/>
                </a:solidFill>
                <a:latin typeface="+mn-lt"/>
              </a:defRPr>
            </a:lvl9pPr>
          </a:lstStyle>
          <a:p>
            <a:pPr eaLnBrk="1" hangingPunct="1">
              <a:lnSpc>
                <a:spcPct val="90000"/>
              </a:lnSpc>
              <a:defRPr/>
            </a:pPr>
            <a:r>
              <a:rPr lang="en-US" sz="2000" kern="0" dirty="0">
                <a:solidFill>
                  <a:schemeClr val="bg1"/>
                </a:solidFill>
                <a:latin typeface="Arial Black" panose="020B0A04020102020204" pitchFamily="34" charset="0"/>
              </a:rPr>
              <a:t>Hydrocodone </a:t>
            </a:r>
          </a:p>
          <a:p>
            <a:pPr eaLnBrk="1" hangingPunct="1">
              <a:lnSpc>
                <a:spcPct val="90000"/>
              </a:lnSpc>
              <a:defRPr/>
            </a:pPr>
            <a:r>
              <a:rPr lang="en-US" sz="2000" kern="0" dirty="0">
                <a:solidFill>
                  <a:schemeClr val="bg1"/>
                </a:solidFill>
                <a:latin typeface="Arial Black" panose="020B0A04020102020204" pitchFamily="34" charset="0"/>
              </a:rPr>
              <a:t>Oxycodone </a:t>
            </a:r>
          </a:p>
          <a:p>
            <a:pPr eaLnBrk="1" hangingPunct="1">
              <a:lnSpc>
                <a:spcPct val="90000"/>
              </a:lnSpc>
              <a:defRPr/>
            </a:pPr>
            <a:r>
              <a:rPr lang="en-US" sz="2000" kern="0" dirty="0" err="1">
                <a:solidFill>
                  <a:schemeClr val="bg1"/>
                </a:solidFill>
                <a:latin typeface="Arial Black" panose="020B0A04020102020204" pitchFamily="34" charset="0"/>
              </a:rPr>
              <a:t>Levorphanol</a:t>
            </a:r>
            <a:r>
              <a:rPr lang="en-US" sz="2000" kern="0" dirty="0">
                <a:solidFill>
                  <a:schemeClr val="bg1"/>
                </a:solidFill>
                <a:latin typeface="Arial Black" panose="020B0A04020102020204" pitchFamily="34" charset="0"/>
              </a:rPr>
              <a:t> </a:t>
            </a:r>
          </a:p>
          <a:p>
            <a:pPr eaLnBrk="1" hangingPunct="1">
              <a:lnSpc>
                <a:spcPct val="90000"/>
              </a:lnSpc>
              <a:defRPr/>
            </a:pPr>
            <a:r>
              <a:rPr lang="en-US" sz="2000" kern="0" dirty="0">
                <a:solidFill>
                  <a:schemeClr val="bg1"/>
                </a:solidFill>
                <a:latin typeface="Arial Black" panose="020B0A04020102020204" pitchFamily="34" charset="0"/>
              </a:rPr>
              <a:t>Vicodin </a:t>
            </a:r>
          </a:p>
          <a:p>
            <a:pPr eaLnBrk="1" hangingPunct="1">
              <a:lnSpc>
                <a:spcPct val="90000"/>
              </a:lnSpc>
              <a:defRPr/>
            </a:pPr>
            <a:r>
              <a:rPr lang="en-US" sz="2000" kern="0" dirty="0">
                <a:solidFill>
                  <a:schemeClr val="bg1"/>
                </a:solidFill>
                <a:latin typeface="Arial Black" panose="020B0A04020102020204" pitchFamily="34" charset="0"/>
              </a:rPr>
              <a:t>OxyContin </a:t>
            </a:r>
          </a:p>
          <a:p>
            <a:pPr eaLnBrk="1" hangingPunct="1">
              <a:lnSpc>
                <a:spcPct val="90000"/>
              </a:lnSpc>
              <a:defRPr/>
            </a:pPr>
            <a:r>
              <a:rPr lang="en-US" sz="2000" kern="0" dirty="0">
                <a:solidFill>
                  <a:schemeClr val="bg1"/>
                </a:solidFill>
                <a:latin typeface="Arial Black" panose="020B0A04020102020204" pitchFamily="34" charset="0"/>
              </a:rPr>
              <a:t>Tylenol 3</a:t>
            </a:r>
          </a:p>
          <a:p>
            <a:pPr eaLnBrk="1" hangingPunct="1">
              <a:lnSpc>
                <a:spcPct val="90000"/>
              </a:lnSpc>
              <a:defRPr/>
            </a:pPr>
            <a:r>
              <a:rPr lang="en-US" sz="2000" kern="0" dirty="0" err="1">
                <a:solidFill>
                  <a:schemeClr val="bg1"/>
                </a:solidFill>
                <a:latin typeface="Arial Black" panose="020B0A04020102020204" pitchFamily="34" charset="0"/>
              </a:rPr>
              <a:t>Tylox</a:t>
            </a:r>
            <a:r>
              <a:rPr lang="en-US" sz="2000" kern="0" dirty="0">
                <a:solidFill>
                  <a:schemeClr val="bg1"/>
                </a:solidFill>
                <a:latin typeface="Arial Black" panose="020B0A04020102020204" pitchFamily="34" charset="0"/>
              </a:rPr>
              <a:t> </a:t>
            </a:r>
          </a:p>
          <a:p>
            <a:pPr eaLnBrk="1" hangingPunct="1">
              <a:lnSpc>
                <a:spcPct val="90000"/>
              </a:lnSpc>
              <a:defRPr/>
            </a:pPr>
            <a:r>
              <a:rPr lang="en-US" sz="2000" kern="0" dirty="0">
                <a:solidFill>
                  <a:schemeClr val="bg1"/>
                </a:solidFill>
                <a:latin typeface="Arial Black" panose="020B0A04020102020204" pitchFamily="34" charset="0"/>
              </a:rPr>
              <a:t>Percocet</a:t>
            </a:r>
          </a:p>
          <a:p>
            <a:pPr eaLnBrk="1" hangingPunct="1">
              <a:lnSpc>
                <a:spcPct val="90000"/>
              </a:lnSpc>
              <a:defRPr/>
            </a:pPr>
            <a:r>
              <a:rPr lang="en-US" sz="2000" kern="0" dirty="0">
                <a:solidFill>
                  <a:schemeClr val="bg1"/>
                </a:solidFill>
                <a:latin typeface="Arial Black" panose="020B0A04020102020204" pitchFamily="34" charset="0"/>
              </a:rPr>
              <a:t>Percodan</a:t>
            </a:r>
          </a:p>
        </p:txBody>
      </p:sp>
      <p:sp>
        <p:nvSpPr>
          <p:cNvPr id="6" name="Slide Number Placeholder 4"/>
          <p:cNvSpPr txBox="1">
            <a:spLocks/>
          </p:cNvSpPr>
          <p:nvPr/>
        </p:nvSpPr>
        <p:spPr bwMode="auto">
          <a:xfrm>
            <a:off x="6705600" y="6397625"/>
            <a:ext cx="2133600" cy="47625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tx1"/>
                </a:solidFill>
                <a:latin typeface="Arial" panose="020B0604020202020204" pitchFamily="34" charset="0"/>
                <a:ea typeface="+mn-ea"/>
                <a:cs typeface="+mn-cs"/>
              </a:defRPr>
            </a:lvl1pPr>
            <a:lvl2pPr marL="742950" indent="-28575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11430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6002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20574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9pPr>
          </a:lstStyle>
          <a:p>
            <a:pPr eaLnBrk="1" hangingPunct="1"/>
            <a:fld id="{B79E53C4-F330-4A2D-9520-2C2BD304609D}" type="slidenum">
              <a:rPr lang="en-US" altLang="en-US" sz="2000" smtClean="0">
                <a:solidFill>
                  <a:schemeClr val="bg1"/>
                </a:solidFill>
                <a:latin typeface="Arial Black" panose="020B0A04020102020204" pitchFamily="34" charset="0"/>
              </a:rPr>
              <a:pPr eaLnBrk="1" hangingPunct="1"/>
              <a:t>5</a:t>
            </a:fld>
            <a:endParaRPr lang="en-US" altLang="en-US" sz="2000">
              <a:solidFill>
                <a:schemeClr val="bg1"/>
              </a:solidFill>
              <a:latin typeface="Arial Black" panose="020B0A04020102020204" pitchFamily="34" charset="0"/>
            </a:endParaRPr>
          </a:p>
        </p:txBody>
      </p:sp>
      <p:pic>
        <p:nvPicPr>
          <p:cNvPr id="7" name="Picture 2" descr="http://www.usnodrugs.com/img/heroin-blackta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7342" y="6064860"/>
            <a:ext cx="3657600" cy="240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descr="http://upload.wikimedia.org/wikipedia/commons/8/8b/Raw_opiu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05987" y="3685380"/>
            <a:ext cx="2165350" cy="151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descr="A plastic cup holds a dose of methadone at the Southern Indiana Treatment Center in Jeffersonville, Ind. Methadone deaths as a percentage of all drug overdose deaths has increased from 4% in 1999 to 13% in 2004, according to the National Center for Health Statistic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12930" y="3692743"/>
            <a:ext cx="1389593" cy="150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8" descr="http://www.los-angeles-injury-lawyer-blog.com/Fentanyl.jpg"/>
          <p:cNvPicPr>
            <a:picLocks noChangeAspect="1" noChangeArrowheads="1"/>
          </p:cNvPicPr>
          <p:nvPr/>
        </p:nvPicPr>
        <p:blipFill>
          <a:blip r:embed="rId5">
            <a:extLst>
              <a:ext uri="{28A0092B-C50C-407E-A947-70E740481C1C}">
                <a14:useLocalDpi xmlns:a14="http://schemas.microsoft.com/office/drawing/2010/main" val="0"/>
              </a:ext>
            </a:extLst>
          </a:blip>
          <a:srcRect l="8888" t="4443" r="2222" b="6667"/>
          <a:stretch>
            <a:fillRect/>
          </a:stretch>
        </p:blipFill>
        <p:spPr bwMode="auto">
          <a:xfrm>
            <a:off x="6880385" y="3684408"/>
            <a:ext cx="1525370" cy="1525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Image of Acetaminophen-Oxycodone 325 mg-10 mg-MAL"/>
          <p:cNvPicPr>
            <a:picLocks noChangeAspect="1" noChangeArrowheads="1"/>
          </p:cNvPicPr>
          <p:nvPr/>
        </p:nvPicPr>
        <p:blipFill>
          <a:blip r:embed="rId6">
            <a:extLst>
              <a:ext uri="{28A0092B-C50C-407E-A947-70E740481C1C}">
                <a14:useLocalDpi xmlns:a14="http://schemas.microsoft.com/office/drawing/2010/main" val="0"/>
              </a:ext>
            </a:extLst>
          </a:blip>
          <a:srcRect t="13644" b="35556"/>
          <a:stretch>
            <a:fillRect/>
          </a:stretch>
        </p:blipFill>
        <p:spPr bwMode="auto">
          <a:xfrm>
            <a:off x="2780916" y="5379368"/>
            <a:ext cx="1495425"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2" descr="Image of Acetaminophen-Oxycodone 325 mg-5 mg-MAL"/>
          <p:cNvPicPr>
            <a:picLocks noChangeAspect="1" noChangeArrowheads="1"/>
          </p:cNvPicPr>
          <p:nvPr/>
        </p:nvPicPr>
        <p:blipFill>
          <a:blip r:embed="rId7">
            <a:extLst>
              <a:ext uri="{28A0092B-C50C-407E-A947-70E740481C1C}">
                <a14:useLocalDpi xmlns:a14="http://schemas.microsoft.com/office/drawing/2010/main" val="0"/>
              </a:ext>
            </a:extLst>
          </a:blip>
          <a:srcRect l="32001" t="32443" r="30667" b="42667"/>
          <a:stretch>
            <a:fillRect/>
          </a:stretch>
        </p:blipFill>
        <p:spPr bwMode="auto">
          <a:xfrm>
            <a:off x="5301506" y="3930221"/>
            <a:ext cx="1563884" cy="781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8" descr="Image of APAP-Oxycodone 5-500 mg-MAL"/>
          <p:cNvPicPr>
            <a:picLocks noChangeAspect="1" noChangeArrowheads="1"/>
          </p:cNvPicPr>
          <p:nvPr/>
        </p:nvPicPr>
        <p:blipFill>
          <a:blip r:embed="rId8">
            <a:extLst>
              <a:ext uri="{28A0092B-C50C-407E-A947-70E740481C1C}">
                <a14:useLocalDpi xmlns:a14="http://schemas.microsoft.com/office/drawing/2010/main" val="0"/>
              </a:ext>
            </a:extLst>
          </a:blip>
          <a:srcRect l="2667" t="31999" r="3358" b="42204"/>
          <a:stretch>
            <a:fillRect/>
          </a:stretch>
        </p:blipFill>
        <p:spPr bwMode="auto">
          <a:xfrm>
            <a:off x="4228745" y="4688102"/>
            <a:ext cx="2629470" cy="53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0" descr="Image of Endocet 10-650 mg"/>
          <p:cNvPicPr>
            <a:picLocks noChangeAspect="1" noChangeArrowheads="1"/>
          </p:cNvPicPr>
          <p:nvPr/>
        </p:nvPicPr>
        <p:blipFill>
          <a:blip r:embed="rId9">
            <a:extLst>
              <a:ext uri="{28A0092B-C50C-407E-A947-70E740481C1C}">
                <a14:useLocalDpi xmlns:a14="http://schemas.microsoft.com/office/drawing/2010/main" val="0"/>
              </a:ext>
            </a:extLst>
          </a:blip>
          <a:srcRect l="8000" t="28444" r="6667" b="39555"/>
          <a:stretch>
            <a:fillRect/>
          </a:stretch>
        </p:blipFill>
        <p:spPr bwMode="auto">
          <a:xfrm>
            <a:off x="7197658" y="5209778"/>
            <a:ext cx="2606597" cy="733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2" descr="Image of Endocet 325 mg-10 mg"/>
          <p:cNvPicPr>
            <a:picLocks noChangeAspect="1" noChangeArrowheads="1"/>
          </p:cNvPicPr>
          <p:nvPr/>
        </p:nvPicPr>
        <p:blipFill>
          <a:blip r:embed="rId10">
            <a:extLst>
              <a:ext uri="{28A0092B-C50C-407E-A947-70E740481C1C}">
                <a14:useLocalDpi xmlns:a14="http://schemas.microsoft.com/office/drawing/2010/main" val="0"/>
              </a:ext>
            </a:extLst>
          </a:blip>
          <a:srcRect l="5333" t="32001" r="3999" b="39555"/>
          <a:stretch>
            <a:fillRect/>
          </a:stretch>
        </p:blipFill>
        <p:spPr bwMode="auto">
          <a:xfrm>
            <a:off x="4228744" y="5229549"/>
            <a:ext cx="2974320" cy="699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4" descr="Image of Endocet 7.5-325 mg"/>
          <p:cNvPicPr>
            <a:picLocks noChangeAspect="1" noChangeArrowheads="1"/>
          </p:cNvPicPr>
          <p:nvPr/>
        </p:nvPicPr>
        <p:blipFill>
          <a:blip r:embed="rId11">
            <a:extLst>
              <a:ext uri="{28A0092B-C50C-407E-A947-70E740481C1C}">
                <a14:useLocalDpi xmlns:a14="http://schemas.microsoft.com/office/drawing/2010/main" val="0"/>
              </a:ext>
            </a:extLst>
          </a:blip>
          <a:srcRect l="10667" t="28444" r="12000" b="36000"/>
          <a:stretch>
            <a:fillRect/>
          </a:stretch>
        </p:blipFill>
        <p:spPr bwMode="auto">
          <a:xfrm>
            <a:off x="5043488" y="5923829"/>
            <a:ext cx="2209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6" descr="Image of Oxycodone-APAP 10-650 mg-WAT"/>
          <p:cNvPicPr>
            <a:picLocks noChangeAspect="1" noChangeArrowheads="1"/>
          </p:cNvPicPr>
          <p:nvPr/>
        </p:nvPicPr>
        <p:blipFill>
          <a:blip r:embed="rId12">
            <a:extLst>
              <a:ext uri="{28A0092B-C50C-407E-A947-70E740481C1C}">
                <a14:useLocalDpi xmlns:a14="http://schemas.microsoft.com/office/drawing/2010/main" val="0"/>
              </a:ext>
            </a:extLst>
          </a:blip>
          <a:srcRect l="8000" t="28444" r="6667" b="36000"/>
          <a:stretch>
            <a:fillRect/>
          </a:stretch>
        </p:blipFill>
        <p:spPr bwMode="auto">
          <a:xfrm>
            <a:off x="9805987" y="6007894"/>
            <a:ext cx="216535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28" descr="Image of Percocet 10-325 mg"/>
          <p:cNvPicPr>
            <a:picLocks noChangeAspect="1" noChangeArrowheads="1"/>
          </p:cNvPicPr>
          <p:nvPr/>
        </p:nvPicPr>
        <p:blipFill>
          <a:blip r:embed="rId13">
            <a:extLst>
              <a:ext uri="{28A0092B-C50C-407E-A947-70E740481C1C}">
                <a14:useLocalDpi xmlns:a14="http://schemas.microsoft.com/office/drawing/2010/main" val="0"/>
              </a:ext>
            </a:extLst>
          </a:blip>
          <a:srcRect l="8000" t="32001" r="6667" b="36000"/>
          <a:stretch>
            <a:fillRect/>
          </a:stretch>
        </p:blipFill>
        <p:spPr bwMode="auto">
          <a:xfrm>
            <a:off x="7212206" y="5934544"/>
            <a:ext cx="2633132" cy="740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30" descr="Image of Percocet 2.5-325 mg"/>
          <p:cNvPicPr>
            <a:picLocks noChangeAspect="1" noChangeArrowheads="1"/>
          </p:cNvPicPr>
          <p:nvPr/>
        </p:nvPicPr>
        <p:blipFill>
          <a:blip r:embed="rId14">
            <a:extLst>
              <a:ext uri="{28A0092B-C50C-407E-A947-70E740481C1C}">
                <a14:useLocalDpi xmlns:a14="http://schemas.microsoft.com/office/drawing/2010/main" val="0"/>
              </a:ext>
            </a:extLst>
          </a:blip>
          <a:srcRect l="10667" t="28445" r="6667" b="32443"/>
          <a:stretch>
            <a:fillRect/>
          </a:stretch>
        </p:blipFill>
        <p:spPr bwMode="auto">
          <a:xfrm>
            <a:off x="9805987" y="5206783"/>
            <a:ext cx="2165350" cy="80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32" descr="Image of Tylox"/>
          <p:cNvPicPr>
            <a:picLocks noChangeAspect="1" noChangeArrowheads="1"/>
          </p:cNvPicPr>
          <p:nvPr/>
        </p:nvPicPr>
        <p:blipFill>
          <a:blip r:embed="rId15">
            <a:extLst>
              <a:ext uri="{28A0092B-C50C-407E-A947-70E740481C1C}">
                <a14:useLocalDpi xmlns:a14="http://schemas.microsoft.com/office/drawing/2010/main" val="0"/>
              </a:ext>
            </a:extLst>
          </a:blip>
          <a:srcRect l="8000" t="32443" r="9332" b="42667"/>
          <a:stretch>
            <a:fillRect/>
          </a:stretch>
        </p:blipFill>
        <p:spPr bwMode="auto">
          <a:xfrm>
            <a:off x="1688593" y="5927003"/>
            <a:ext cx="3353164" cy="757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Box 1"/>
          <p:cNvSpPr txBox="1">
            <a:spLocks noChangeArrowheads="1"/>
          </p:cNvSpPr>
          <p:nvPr/>
        </p:nvSpPr>
        <p:spPr bwMode="auto">
          <a:xfrm>
            <a:off x="11203" y="5959691"/>
            <a:ext cx="2667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dirty="0">
                <a:solidFill>
                  <a:schemeClr val="bg1"/>
                </a:solidFill>
                <a:latin typeface="Arial Black" panose="020B0A04020102020204" pitchFamily="34" charset="0"/>
              </a:rPr>
              <a:t>Boston Public</a:t>
            </a:r>
          </a:p>
          <a:p>
            <a:pPr eaLnBrk="1" hangingPunct="1"/>
            <a:r>
              <a:rPr lang="en-US" altLang="en-US" sz="1200" dirty="0">
                <a:solidFill>
                  <a:schemeClr val="bg1"/>
                </a:solidFill>
                <a:latin typeface="Arial Black" panose="020B0A04020102020204" pitchFamily="34" charset="0"/>
              </a:rPr>
              <a:t>Health </a:t>
            </a:r>
          </a:p>
          <a:p>
            <a:pPr eaLnBrk="1" hangingPunct="1"/>
            <a:r>
              <a:rPr lang="en-US" altLang="en-US" sz="1200" dirty="0">
                <a:solidFill>
                  <a:schemeClr val="bg1"/>
                </a:solidFill>
                <a:latin typeface="Arial Black" panose="020B0A04020102020204" pitchFamily="34" charset="0"/>
              </a:rPr>
              <a:t>Commission</a:t>
            </a:r>
          </a:p>
        </p:txBody>
      </p:sp>
    </p:spTree>
    <p:extLst>
      <p:ext uri="{BB962C8B-B14F-4D97-AF65-F5344CB8AC3E}">
        <p14:creationId xmlns:p14="http://schemas.microsoft.com/office/powerpoint/2010/main" val="35468230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2"/>
                </a:solidFill>
                <a:latin typeface="Arial Black" panose="020B0A04020102020204" pitchFamily="34" charset="0"/>
              </a:rPr>
              <a:t>From Prescription Opioids to Heroin</a:t>
            </a:r>
          </a:p>
        </p:txBody>
      </p:sp>
      <p:sp>
        <p:nvSpPr>
          <p:cNvPr id="3" name="Content Placeholder 2"/>
          <p:cNvSpPr>
            <a:spLocks noGrp="1"/>
          </p:cNvSpPr>
          <p:nvPr>
            <p:ph idx="1"/>
          </p:nvPr>
        </p:nvSpPr>
        <p:spPr>
          <a:xfrm>
            <a:off x="0" y="1825626"/>
            <a:ext cx="3855015" cy="5032374"/>
          </a:xfrm>
        </p:spPr>
        <p:txBody>
          <a:bodyPr>
            <a:noAutofit/>
          </a:bodyPr>
          <a:lstStyle/>
          <a:p>
            <a:pPr marL="342900" indent="-342900"/>
            <a:r>
              <a:rPr lang="en-US" altLang="en-US" sz="1600" dirty="0">
                <a:solidFill>
                  <a:schemeClr val="bg1"/>
                </a:solidFill>
                <a:latin typeface="Arial Black" panose="020B0A04020102020204" pitchFamily="34" charset="0"/>
              </a:rPr>
              <a:t>Gateway Hypothesis</a:t>
            </a:r>
          </a:p>
          <a:p>
            <a:pPr marL="342900" indent="-342900"/>
            <a:r>
              <a:rPr lang="en-US" altLang="en-US" sz="1600" dirty="0">
                <a:solidFill>
                  <a:schemeClr val="bg1"/>
                </a:solidFill>
                <a:latin typeface="Arial Black" panose="020B0A04020102020204" pitchFamily="34" charset="0"/>
              </a:rPr>
              <a:t>Approximately 3 out of 4 new heroin users report having abused prescription opioids in the past </a:t>
            </a:r>
          </a:p>
          <a:p>
            <a:pPr marL="342900" indent="-342900"/>
            <a:r>
              <a:rPr lang="en-US" altLang="en-US" sz="1600" dirty="0">
                <a:solidFill>
                  <a:schemeClr val="bg1"/>
                </a:solidFill>
                <a:latin typeface="Arial Black" panose="020B0A04020102020204" pitchFamily="34" charset="0"/>
              </a:rPr>
              <a:t>Easier access to heroin than prescription opioids </a:t>
            </a:r>
          </a:p>
          <a:p>
            <a:pPr marL="800100" lvl="1" indent="-342900"/>
            <a:r>
              <a:rPr lang="en-US" altLang="en-US" sz="1600" dirty="0">
                <a:solidFill>
                  <a:schemeClr val="bg1"/>
                </a:solidFill>
                <a:latin typeface="Arial Black" panose="020B0A04020102020204" pitchFamily="34" charset="0"/>
              </a:rPr>
              <a:t>Heroin does not require a prescription </a:t>
            </a:r>
          </a:p>
          <a:p>
            <a:pPr marL="800100" lvl="1" indent="-342900"/>
            <a:r>
              <a:rPr lang="en-US" altLang="en-US" sz="1600" dirty="0">
                <a:solidFill>
                  <a:schemeClr val="bg1"/>
                </a:solidFill>
                <a:latin typeface="Arial Black" panose="020B0A04020102020204" pitchFamily="34" charset="0"/>
              </a:rPr>
              <a:t>Street price for heroin may be more affordable than prescription opioids </a:t>
            </a:r>
          </a:p>
          <a:p>
            <a:pPr marL="342900" indent="-342900"/>
            <a:r>
              <a:rPr lang="en-US" altLang="en-US" sz="1600" dirty="0">
                <a:solidFill>
                  <a:schemeClr val="bg1"/>
                </a:solidFill>
                <a:latin typeface="Arial Black" panose="020B0A04020102020204" pitchFamily="34" charset="0"/>
              </a:rPr>
              <a:t>The concern with heroin</a:t>
            </a:r>
          </a:p>
          <a:p>
            <a:pPr marL="800100" lvl="1" indent="-342900"/>
            <a:r>
              <a:rPr lang="en-US" altLang="en-US" sz="1600" dirty="0">
                <a:solidFill>
                  <a:schemeClr val="bg1"/>
                </a:solidFill>
                <a:latin typeface="Arial Black" panose="020B0A04020102020204" pitchFamily="34" charset="0"/>
              </a:rPr>
              <a:t>Higher risk of overdosing </a:t>
            </a:r>
          </a:p>
          <a:p>
            <a:pPr marL="800100" lvl="1" indent="-342900"/>
            <a:r>
              <a:rPr lang="en-US" altLang="en-US" sz="1600" dirty="0">
                <a:solidFill>
                  <a:schemeClr val="bg1"/>
                </a:solidFill>
                <a:latin typeface="Arial Black" panose="020B0A04020102020204" pitchFamily="34" charset="0"/>
              </a:rPr>
              <a:t>Variable concentration with harmful impurities </a:t>
            </a:r>
          </a:p>
          <a:p>
            <a:pPr marL="800100" lvl="1" indent="-342900"/>
            <a:r>
              <a:rPr lang="en-US" altLang="en-US" sz="1600" dirty="0">
                <a:solidFill>
                  <a:schemeClr val="bg1"/>
                </a:solidFill>
                <a:latin typeface="Arial Black" panose="020B0A04020102020204" pitchFamily="34" charset="0"/>
              </a:rPr>
              <a:t>Transmission of diseases through injection &amp; needle sharing</a:t>
            </a:r>
          </a:p>
          <a:p>
            <a:endParaRPr lang="en-US" sz="1400" dirty="0">
              <a:solidFill>
                <a:schemeClr val="bg2"/>
              </a:solidFill>
              <a:latin typeface="Arial Black" panose="020B0A04020102020204" pitchFamily="34" charset="0"/>
            </a:endParaRPr>
          </a:p>
          <a:p>
            <a:pPr marL="0" indent="0">
              <a:buNone/>
            </a:pPr>
            <a:r>
              <a:rPr lang="en-US" sz="1400" dirty="0">
                <a:solidFill>
                  <a:schemeClr val="bg2"/>
                </a:solidFill>
                <a:latin typeface="Arial Black" panose="020B0A04020102020204" pitchFamily="34" charset="0"/>
              </a:rPr>
              <a:t> </a:t>
            </a:r>
          </a:p>
        </p:txBody>
      </p:sp>
      <p:pic>
        <p:nvPicPr>
          <p:cNvPr id="4" name="Picture 2" descr="Infographic: Heroin use is part of a larger substance abuse proble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5015" y="1825626"/>
            <a:ext cx="8105752" cy="4877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6"/>
          <p:cNvSpPr/>
          <p:nvPr/>
        </p:nvSpPr>
        <p:spPr>
          <a:xfrm>
            <a:off x="10439400" y="4540827"/>
            <a:ext cx="1032164" cy="935182"/>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76200">
                <a:solidFill>
                  <a:srgbClr val="C00000"/>
                </a:solidFill>
              </a:ln>
            </a:endParaRPr>
          </a:p>
        </p:txBody>
      </p:sp>
    </p:spTree>
    <p:extLst>
      <p:ext uri="{BB962C8B-B14F-4D97-AF65-F5344CB8AC3E}">
        <p14:creationId xmlns:p14="http://schemas.microsoft.com/office/powerpoint/2010/main" val="39074328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2382" y="852055"/>
            <a:ext cx="9362209" cy="5056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p:nvSpPr>
        <p:spPr bwMode="auto">
          <a:xfrm>
            <a:off x="1828800" y="32544"/>
            <a:ext cx="822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eaLnBrk="1" hangingPunct="1"/>
            <a:r>
              <a:rPr lang="en-US" altLang="en-US" b="1" dirty="0">
                <a:solidFill>
                  <a:schemeClr val="bg1"/>
                </a:solidFill>
                <a:latin typeface="Arial Black" panose="020B0A04020102020204" pitchFamily="34" charset="0"/>
              </a:rPr>
              <a:t>Number of drug poisoning deaths involving opioid analgesics by opioid analgesic category, heroin and cocaine: United States, 1999--2010</a:t>
            </a:r>
          </a:p>
        </p:txBody>
      </p:sp>
      <p:sp>
        <p:nvSpPr>
          <p:cNvPr id="6" name="Rectangle 5"/>
          <p:cNvSpPr>
            <a:spLocks noChangeArrowheads="1"/>
          </p:cNvSpPr>
          <p:nvPr/>
        </p:nvSpPr>
        <p:spPr bwMode="auto">
          <a:xfrm>
            <a:off x="1752600" y="5811044"/>
            <a:ext cx="8305800"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eaLnBrk="1" hangingPunct="1"/>
            <a:r>
              <a:rPr lang="en-US" altLang="en-US" sz="1000">
                <a:solidFill>
                  <a:schemeClr val="bg1"/>
                </a:solidFill>
                <a:latin typeface="Arial Black" panose="020B0A04020102020204" pitchFamily="34" charset="0"/>
              </a:rPr>
              <a:t>NOTES: Opioid analgesic categories are not mutually exclusive. Deaths involving more than one opioid analgesic category shown in this figure are counted multiple times. Natural and semi-synthetic opioid analgesics include morphine, oxycodone and hydrocodone; and synthetic opioid analgesics include fentanyl. </a:t>
            </a:r>
          </a:p>
          <a:p>
            <a:pPr eaLnBrk="1" hangingPunct="1"/>
            <a:r>
              <a:rPr lang="en-US" altLang="en-US" sz="1000">
                <a:solidFill>
                  <a:schemeClr val="bg1"/>
                </a:solidFill>
                <a:latin typeface="Arial Black" panose="020B0A04020102020204" pitchFamily="34" charset="0"/>
              </a:rPr>
              <a:t>SOURCE: CDC/NCHS, National Vital Statistics System; and Warner M, Chen LH, Makuc DM, Anderson RN, Miniño AM</a:t>
            </a:r>
            <a:r>
              <a:rPr lang="en-US" altLang="en-US" sz="1000" i="1">
                <a:solidFill>
                  <a:schemeClr val="bg1"/>
                </a:solidFill>
                <a:latin typeface="Arial Black" panose="020B0A04020102020204" pitchFamily="34" charset="0"/>
              </a:rPr>
              <a:t>. Drug poisoning deaths in the United States, 1980–2008</a:t>
            </a:r>
            <a:r>
              <a:rPr lang="en-US" altLang="en-US" sz="1000">
                <a:solidFill>
                  <a:schemeClr val="bg1"/>
                </a:solidFill>
                <a:latin typeface="Arial Black" panose="020B0A04020102020204" pitchFamily="34" charset="0"/>
              </a:rPr>
              <a:t>. NCHS data brief, no 81. Hyattsville, MD: National Center for Health Statistics. 2011. </a:t>
            </a:r>
            <a:r>
              <a:rPr lang="en-US" altLang="en-US" sz="1000">
                <a:solidFill>
                  <a:schemeClr val="bg1"/>
                </a:solidFill>
                <a:latin typeface="Arial Black" panose="020B0A04020102020204" pitchFamily="34" charset="0"/>
                <a:hlinkClick r:id="rId3"/>
              </a:rPr>
              <a:t>http://www.cdc.gov/nchs/data/databriefs/db81.htm</a:t>
            </a:r>
            <a:r>
              <a:rPr lang="en-US" altLang="en-US" sz="1000">
                <a:solidFill>
                  <a:schemeClr val="bg1"/>
                </a:solidFill>
                <a:latin typeface="Arial Black" panose="020B0A04020102020204" pitchFamily="34" charset="0"/>
              </a:rPr>
              <a:t> </a:t>
            </a:r>
          </a:p>
          <a:p>
            <a:pPr eaLnBrk="1" hangingPunct="1"/>
            <a:endParaRPr lang="en-US" altLang="en-US" sz="1000">
              <a:solidFill>
                <a:schemeClr val="bg1"/>
              </a:solidFill>
              <a:latin typeface="Arial Black" panose="020B0A04020102020204" pitchFamily="34" charset="0"/>
            </a:endParaRPr>
          </a:p>
        </p:txBody>
      </p:sp>
    </p:spTree>
    <p:extLst>
      <p:ext uri="{BB962C8B-B14F-4D97-AF65-F5344CB8AC3E}">
        <p14:creationId xmlns:p14="http://schemas.microsoft.com/office/powerpoint/2010/main" val="9357364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35218" y="365125"/>
            <a:ext cx="1071858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solidFill>
                  <a:schemeClr val="bg1"/>
                </a:solidFill>
                <a:latin typeface="Arial Black" panose="020B0A04020102020204" pitchFamily="34" charset="0"/>
              </a:rPr>
              <a:t>Heroin Abuse</a:t>
            </a:r>
          </a:p>
        </p:txBody>
      </p:sp>
      <p:sp>
        <p:nvSpPr>
          <p:cNvPr id="5" name="Content Placeholder 2"/>
          <p:cNvSpPr txBox="1">
            <a:spLocks/>
          </p:cNvSpPr>
          <p:nvPr/>
        </p:nvSpPr>
        <p:spPr>
          <a:xfrm>
            <a:off x="635218" y="1903916"/>
            <a:ext cx="4114800" cy="43735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r>
              <a:rPr lang="en-US" altLang="en-US" sz="1800" dirty="0">
                <a:solidFill>
                  <a:schemeClr val="bg1"/>
                </a:solidFill>
                <a:latin typeface="Arial Black" panose="020B0A04020102020204" pitchFamily="34" charset="0"/>
              </a:rPr>
              <a:t>Heroin is a semi-synthetic opioid with no accepted medical use in the US</a:t>
            </a:r>
          </a:p>
          <a:p>
            <a:pPr marL="342900" indent="-342900"/>
            <a:endParaRPr lang="en-US" altLang="en-US" sz="1800" dirty="0">
              <a:solidFill>
                <a:schemeClr val="bg1"/>
              </a:solidFill>
              <a:latin typeface="Arial Black" panose="020B0A04020102020204" pitchFamily="34" charset="0"/>
            </a:endParaRPr>
          </a:p>
          <a:p>
            <a:pPr marL="342900" indent="-342900"/>
            <a:r>
              <a:rPr lang="en-US" altLang="en-US" sz="1800" dirty="0">
                <a:solidFill>
                  <a:schemeClr val="bg1"/>
                </a:solidFill>
                <a:latin typeface="Arial Black" panose="020B0A04020102020204" pitchFamily="34" charset="0"/>
              </a:rPr>
              <a:t>Heroin is injected or snorted, which enters the body and brain very quickly to produce an extreme high that is highly addictive and dangerous </a:t>
            </a:r>
          </a:p>
          <a:p>
            <a:pPr marL="342900" indent="-342900"/>
            <a:endParaRPr lang="en-US" altLang="en-US" sz="1800" dirty="0">
              <a:solidFill>
                <a:schemeClr val="bg1"/>
              </a:solidFill>
              <a:latin typeface="Arial Black" panose="020B0A04020102020204" pitchFamily="34" charset="0"/>
            </a:endParaRPr>
          </a:p>
          <a:p>
            <a:pPr marL="342900" indent="-342900"/>
            <a:r>
              <a:rPr lang="en-US" altLang="en-US" sz="1800" dirty="0">
                <a:solidFill>
                  <a:schemeClr val="bg1"/>
                </a:solidFill>
                <a:latin typeface="Arial Black" panose="020B0A04020102020204" pitchFamily="34" charset="0"/>
              </a:rPr>
              <a:t>In 2015, approximately 0.3 million (0.1%) people 12 years or older were currently using heroin </a:t>
            </a:r>
          </a:p>
          <a:p>
            <a:pPr marL="342900" indent="-342900"/>
            <a:endParaRPr lang="en-US" altLang="en-US" sz="1800" dirty="0">
              <a:solidFill>
                <a:schemeClr val="bg1"/>
              </a:solidFill>
              <a:latin typeface="Arial Black" panose="020B0A04020102020204" pitchFamily="34" charset="0"/>
            </a:endParaRPr>
          </a:p>
          <a:p>
            <a:pPr marL="342900" indent="-342900"/>
            <a:endParaRPr lang="en-US" altLang="en-US" sz="1800" dirty="0">
              <a:solidFill>
                <a:schemeClr val="bg1"/>
              </a:solidFill>
              <a:latin typeface="Arial Black" panose="020B0A04020102020204" pitchFamily="34" charset="0"/>
            </a:endParaRPr>
          </a:p>
          <a:p>
            <a:pPr marL="342900" indent="-342900"/>
            <a:endParaRPr lang="en-US" altLang="en-US" sz="1800" dirty="0">
              <a:solidFill>
                <a:schemeClr val="bg1"/>
              </a:solidFill>
              <a:latin typeface="Arial Black" panose="020B0A04020102020204" pitchFamily="34" charset="0"/>
            </a:endParaRPr>
          </a:p>
          <a:p>
            <a:pPr marL="342900" indent="-342900"/>
            <a:endParaRPr lang="en-US" altLang="en-US" sz="1800" dirty="0">
              <a:solidFill>
                <a:schemeClr val="bg1"/>
              </a:solidFill>
              <a:latin typeface="Arial Black" panose="020B0A04020102020204" pitchFamily="34" charset="0"/>
            </a:endParaRPr>
          </a:p>
        </p:txBody>
      </p:sp>
      <p:pic>
        <p:nvPicPr>
          <p:cNvPr id="6" name="Picture 5" descr=" Heroin use has increased among most demographic groups. This chart shows the annual average rate of heroin use (per 1,000 people in each demographic group) for the combined years 2002 to 2004 and 2011 to 2013, and shows the percent increase between those time periods. Male 2002-2004:2.4; 2011–2013:3.6; Percent Change:50%.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31973" y="1054216"/>
            <a:ext cx="4527699" cy="5319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a:spLocks noChangeArrowheads="1"/>
          </p:cNvSpPr>
          <p:nvPr/>
        </p:nvSpPr>
        <p:spPr bwMode="auto">
          <a:xfrm>
            <a:off x="202625" y="6396335"/>
            <a:ext cx="69310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Font typeface="Arial" panose="020B0604020202020204" pitchFamily="34" charset="0"/>
              <a:defRPr sz="2000" b="1">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9pPr>
          </a:lstStyle>
          <a:p>
            <a:r>
              <a:rPr lang="en-US" altLang="en-US" sz="1200" b="0" dirty="0">
                <a:solidFill>
                  <a:schemeClr val="bg1"/>
                </a:solidFill>
                <a:latin typeface="Arial Black" panose="020B0A04020102020204" pitchFamily="34" charset="0"/>
              </a:rPr>
              <a:t>"Heroin Overdose Data." </a:t>
            </a:r>
            <a:r>
              <a:rPr lang="en-US" altLang="en-US" sz="1200" b="0" i="1" dirty="0">
                <a:solidFill>
                  <a:schemeClr val="bg1"/>
                </a:solidFill>
                <a:latin typeface="Arial Black" panose="020B0A04020102020204" pitchFamily="34" charset="0"/>
              </a:rPr>
              <a:t>Centers for Disease Control and Prevention</a:t>
            </a:r>
            <a:r>
              <a:rPr lang="en-US" altLang="en-US" sz="1200" b="0" dirty="0">
                <a:solidFill>
                  <a:schemeClr val="bg1"/>
                </a:solidFill>
                <a:latin typeface="Arial Black" panose="020B0A04020102020204" pitchFamily="34" charset="0"/>
              </a:rPr>
              <a:t>. Centers for Disease Control and Prevention, 16 Dec. 2016. Web. 26 Jan. 2017.</a:t>
            </a:r>
          </a:p>
        </p:txBody>
      </p:sp>
    </p:spTree>
    <p:extLst>
      <p:ext uri="{BB962C8B-B14F-4D97-AF65-F5344CB8AC3E}">
        <p14:creationId xmlns:p14="http://schemas.microsoft.com/office/powerpoint/2010/main" val="4085884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a:xfrm>
            <a:off x="6553200" y="6245225"/>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993AAD1-B285-4A1B-A46F-C6CD2BB01D1D}" type="slidenum">
              <a:rPr lang="en-US" altLang="en-US" sz="1800">
                <a:solidFill>
                  <a:schemeClr val="bg1"/>
                </a:solidFill>
                <a:latin typeface="Arial Black" panose="020B0A04020102020204" pitchFamily="34" charset="0"/>
              </a:rPr>
              <a:pPr eaLnBrk="1" hangingPunct="1"/>
              <a:t>9</a:t>
            </a:fld>
            <a:endParaRPr lang="en-US" altLang="en-US" sz="1800">
              <a:solidFill>
                <a:schemeClr val="bg1"/>
              </a:solidFill>
              <a:latin typeface="Arial Black" panose="020B0A04020102020204" pitchFamily="34" charset="0"/>
            </a:endParaRPr>
          </a:p>
        </p:txBody>
      </p:sp>
      <p:sp>
        <p:nvSpPr>
          <p:cNvPr id="5" name="Rectangle 2"/>
          <p:cNvSpPr>
            <a:spLocks noGrp="1" noChangeArrowheads="1"/>
          </p:cNvSpPr>
          <p:nvPr>
            <p:ph type="title"/>
          </p:nvPr>
        </p:nvSpPr>
        <p:spPr>
          <a:xfrm>
            <a:off x="675481" y="544417"/>
            <a:ext cx="7772400" cy="1219200"/>
          </a:xfrm>
        </p:spPr>
        <p:txBody>
          <a:bodyPr>
            <a:normAutofit/>
          </a:bodyPr>
          <a:lstStyle/>
          <a:p>
            <a:pPr eaLnBrk="1" hangingPunct="1"/>
            <a:r>
              <a:rPr lang="en-US" altLang="en-US" sz="4000" dirty="0">
                <a:solidFill>
                  <a:schemeClr val="bg1"/>
                </a:solidFill>
                <a:latin typeface="Arial Black" panose="020B0A04020102020204" pitchFamily="34" charset="0"/>
              </a:rPr>
              <a:t>Heroin Overdose Epidemiology</a:t>
            </a:r>
          </a:p>
        </p:txBody>
      </p:sp>
      <p:sp>
        <p:nvSpPr>
          <p:cNvPr id="6" name="Rectangle 3"/>
          <p:cNvSpPr txBox="1">
            <a:spLocks noChangeArrowheads="1"/>
          </p:cNvSpPr>
          <p:nvPr/>
        </p:nvSpPr>
        <p:spPr>
          <a:xfrm>
            <a:off x="630237" y="2149475"/>
            <a:ext cx="8056563" cy="45720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Tx/>
              <a:buNone/>
            </a:pPr>
            <a:r>
              <a:rPr lang="en-US" altLang="en-US" sz="1800" dirty="0">
                <a:solidFill>
                  <a:schemeClr val="bg1"/>
                </a:solidFill>
                <a:latin typeface="Arial Black" panose="020B0A04020102020204" pitchFamily="34" charset="0"/>
              </a:rPr>
              <a:t>About 2% of heroin users die each year- many from heroin overdose</a:t>
            </a:r>
          </a:p>
          <a:p>
            <a:r>
              <a:rPr lang="en-US" altLang="en-US" sz="1800" dirty="0">
                <a:solidFill>
                  <a:schemeClr val="bg1"/>
                </a:solidFill>
                <a:latin typeface="Arial Black" panose="020B0A04020102020204" pitchFamily="34" charset="0"/>
              </a:rPr>
              <a:t>1990-98: 5,506 deaths in NYC</a:t>
            </a:r>
          </a:p>
          <a:p>
            <a:r>
              <a:rPr lang="en-US" altLang="en-US" sz="1800" dirty="0">
                <a:solidFill>
                  <a:schemeClr val="bg1"/>
                </a:solidFill>
                <a:latin typeface="Arial Black" panose="020B0A04020102020204" pitchFamily="34" charset="0"/>
              </a:rPr>
              <a:t>Average of 1-2/day in NYC</a:t>
            </a:r>
          </a:p>
          <a:p>
            <a:r>
              <a:rPr lang="en-US" altLang="en-US" sz="1800" dirty="0">
                <a:solidFill>
                  <a:schemeClr val="bg1"/>
                </a:solidFill>
                <a:latin typeface="Arial Black" panose="020B0A04020102020204" pitchFamily="34" charset="0"/>
              </a:rPr>
              <a:t>Up to 2/3 of heroin users experience at least one nonfatal overdose</a:t>
            </a:r>
          </a:p>
          <a:p>
            <a:r>
              <a:rPr lang="en-US" altLang="en-US" sz="1800" dirty="0">
                <a:solidFill>
                  <a:schemeClr val="bg1"/>
                </a:solidFill>
                <a:latin typeface="Arial Black" panose="020B0A04020102020204" pitchFamily="34" charset="0"/>
              </a:rPr>
              <a:t>2006: 979 OD deaths in NYC (70% due to opioids) = ~ 685 opioid deaths</a:t>
            </a:r>
          </a:p>
          <a:p>
            <a:pPr lvl="1"/>
            <a:endParaRPr lang="en-US" altLang="en-US" sz="1800" dirty="0">
              <a:solidFill>
                <a:schemeClr val="bg1"/>
              </a:solidFill>
              <a:latin typeface="Arial Black" panose="020B0A04020102020204" pitchFamily="34" charset="0"/>
            </a:endParaRPr>
          </a:p>
          <a:p>
            <a:pPr>
              <a:buFontTx/>
              <a:buNone/>
            </a:pPr>
            <a:endParaRPr lang="en-US" altLang="en-US" sz="1800" dirty="0">
              <a:solidFill>
                <a:schemeClr val="bg1"/>
              </a:solidFill>
              <a:latin typeface="Arial Black" panose="020B0A04020102020204" pitchFamily="34" charset="0"/>
            </a:endParaRPr>
          </a:p>
          <a:p>
            <a:pPr>
              <a:buFontTx/>
              <a:buNone/>
            </a:pPr>
            <a:endParaRPr lang="en-US" altLang="en-US" sz="1800" dirty="0">
              <a:solidFill>
                <a:schemeClr val="bg1"/>
              </a:solidFill>
              <a:latin typeface="Arial Black" panose="020B0A04020102020204" pitchFamily="34" charset="0"/>
            </a:endParaRPr>
          </a:p>
          <a:p>
            <a:pPr>
              <a:buFontTx/>
              <a:buNone/>
            </a:pPr>
            <a:r>
              <a:rPr lang="en-US" altLang="en-US" sz="1800" dirty="0" err="1">
                <a:solidFill>
                  <a:schemeClr val="bg1"/>
                </a:solidFill>
                <a:latin typeface="Arial Black" panose="020B0A04020102020204" pitchFamily="34" charset="0"/>
              </a:rPr>
              <a:t>Sporer</a:t>
            </a:r>
            <a:r>
              <a:rPr lang="en-US" altLang="en-US" sz="1800" dirty="0">
                <a:solidFill>
                  <a:schemeClr val="bg1"/>
                </a:solidFill>
                <a:latin typeface="Arial Black" panose="020B0A04020102020204" pitchFamily="34" charset="0"/>
              </a:rPr>
              <a:t>  BMJ 2003, </a:t>
            </a:r>
            <a:r>
              <a:rPr lang="en-US" altLang="en-US" sz="1800" dirty="0" err="1">
                <a:solidFill>
                  <a:schemeClr val="bg1"/>
                </a:solidFill>
                <a:latin typeface="Arial Black" panose="020B0A04020102020204" pitchFamily="34" charset="0"/>
              </a:rPr>
              <a:t>Galea</a:t>
            </a:r>
            <a:r>
              <a:rPr lang="en-US" altLang="en-US" sz="1800" dirty="0">
                <a:solidFill>
                  <a:schemeClr val="bg1"/>
                </a:solidFill>
                <a:latin typeface="Arial Black" panose="020B0A04020102020204" pitchFamily="34" charset="0"/>
              </a:rPr>
              <a:t> 2003, Coffin </a:t>
            </a:r>
            <a:r>
              <a:rPr lang="en-US" altLang="en-US" sz="1800" dirty="0" err="1">
                <a:solidFill>
                  <a:schemeClr val="bg1"/>
                </a:solidFill>
                <a:latin typeface="Arial Black" panose="020B0A04020102020204" pitchFamily="34" charset="0"/>
              </a:rPr>
              <a:t>Acad</a:t>
            </a:r>
            <a:r>
              <a:rPr lang="en-US" altLang="en-US" sz="1800" dirty="0">
                <a:solidFill>
                  <a:schemeClr val="bg1"/>
                </a:solidFill>
                <a:latin typeface="Arial Black" panose="020B0A04020102020204" pitchFamily="34" charset="0"/>
              </a:rPr>
              <a:t> </a:t>
            </a:r>
            <a:r>
              <a:rPr lang="en-US" altLang="en-US" sz="1800" dirty="0" err="1">
                <a:solidFill>
                  <a:schemeClr val="bg1"/>
                </a:solidFill>
                <a:latin typeface="Arial Black" panose="020B0A04020102020204" pitchFamily="34" charset="0"/>
              </a:rPr>
              <a:t>Emerg</a:t>
            </a:r>
            <a:r>
              <a:rPr lang="en-US" altLang="en-US" sz="1800" dirty="0">
                <a:solidFill>
                  <a:schemeClr val="bg1"/>
                </a:solidFill>
                <a:latin typeface="Arial Black" panose="020B0A04020102020204" pitchFamily="34" charset="0"/>
              </a:rPr>
              <a:t> Med 2007</a:t>
            </a:r>
          </a:p>
          <a:p>
            <a:endParaRPr lang="en-US" altLang="en-US" sz="1800"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3231080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Ion Boardroom</Template>
  <TotalTime>1746</TotalTime>
  <Words>2678</Words>
  <Application>Microsoft Office PowerPoint</Application>
  <PresentationFormat>Widescreen</PresentationFormat>
  <Paragraphs>381</Paragraphs>
  <Slides>37</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Arial</vt:lpstr>
      <vt:lpstr>Arial Black</vt:lpstr>
      <vt:lpstr>Calibri</vt:lpstr>
      <vt:lpstr>Calibri Light</vt:lpstr>
      <vt:lpstr>Wingdings 2</vt:lpstr>
      <vt:lpstr>Office Theme</vt:lpstr>
      <vt:lpstr>An Ounce of Prevention is Worth a Pound of Prevention </vt:lpstr>
      <vt:lpstr>Objectives </vt:lpstr>
      <vt:lpstr>PowerPoint Presentation</vt:lpstr>
      <vt:lpstr>Challenges for Preventing NMUPD</vt:lpstr>
      <vt:lpstr>Prescription Drugs</vt:lpstr>
      <vt:lpstr>From Prescription Opioids to Heroin</vt:lpstr>
      <vt:lpstr>PowerPoint Presentation</vt:lpstr>
      <vt:lpstr>PowerPoint Presentation</vt:lpstr>
      <vt:lpstr>Heroin Overdose Epidemiology</vt:lpstr>
      <vt:lpstr>An Ounce of Prevention…</vt:lpstr>
      <vt:lpstr>Distribution of Consumption Model</vt:lpstr>
      <vt:lpstr>Proscriptive Model</vt:lpstr>
      <vt:lpstr>Socio-ecological Model of Prevention </vt:lpstr>
      <vt:lpstr>PowerPoint Presentation</vt:lpstr>
      <vt:lpstr>PowerPoint Presentation</vt:lpstr>
      <vt:lpstr>Four Levels of the Socio-ecological Model </vt:lpstr>
      <vt:lpstr>Individual Risk Factors for NMUPD</vt:lpstr>
      <vt:lpstr>Individual Risk Factors – Demographic Factors</vt:lpstr>
      <vt:lpstr>Individual-Risk Factors – Mental Health </vt:lpstr>
      <vt:lpstr>Individual Risk Factors- Pain and Perception of Pain </vt:lpstr>
      <vt:lpstr>PowerPoint Presentation</vt:lpstr>
      <vt:lpstr>The Best Predictor of Future Behavior is…..</vt:lpstr>
      <vt:lpstr>PowerPoint Presentation</vt:lpstr>
      <vt:lpstr>PowerPoint Presentation</vt:lpstr>
      <vt:lpstr>PowerPoint Presentation</vt:lpstr>
      <vt:lpstr>Protective Factors at the Individual Level </vt:lpstr>
      <vt:lpstr>Relationship Level Factors </vt:lpstr>
      <vt:lpstr>Relationship-Level Protective Factors </vt:lpstr>
      <vt:lpstr>Community Level Factors: Education and Mass Media Efforts</vt:lpstr>
      <vt:lpstr>Prevention Programs Data Outcomes Are Largely Disappointing </vt:lpstr>
      <vt:lpstr>So…..What CAN We Do?</vt:lpstr>
      <vt:lpstr>Practical Tips for Prevention </vt:lpstr>
      <vt:lpstr>PowerPoint Presentation</vt:lpstr>
      <vt:lpstr>Tobacco, Alcohol, Prescription Medication, and other Substance Use Tool (TAPS) </vt:lpstr>
      <vt:lpstr>Assess for Vulnerability Factors for Overdosing </vt:lpstr>
      <vt:lpstr>Risk Factors for Overdosing </vt:lpstr>
      <vt:lpstr>The Power of Narcotics Anonymous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Ounce of Prevention is Worth a Pound of Prevention</dc:title>
  <dc:creator>perella perlstein</dc:creator>
  <cp:lastModifiedBy>Elisheva Rosner</cp:lastModifiedBy>
  <cp:revision>53</cp:revision>
  <dcterms:created xsi:type="dcterms:W3CDTF">2019-01-01T03:52:30Z</dcterms:created>
  <dcterms:modified xsi:type="dcterms:W3CDTF">2019-01-18T20:16:37Z</dcterms:modified>
</cp:coreProperties>
</file>