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2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9144000" cy="5143500" type="screen16x9"/>
  <p:notesSz cx="6858000" cy="9144000"/>
  <p:embeddedFontLst>
    <p:embeddedFont>
      <p:font typeface="Roboto" panose="020B0604020202020204" charset="0"/>
      <p:regular r:id="rId29"/>
      <p:bold r:id="rId30"/>
      <p:italic r:id="rId31"/>
      <p:boldItalic r:id="rId3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3" d="100"/>
          <a:sy n="93" d="100"/>
        </p:scale>
        <p:origin x="90"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1.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font" Target="fonts/font4.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3.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font" Target="fonts/font2.fntdata"/><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2281511411"/>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Thank you. I would like to take this opportunity thank you for the invitation to speak today. It is a privilege to participate in this conference</a:t>
            </a:r>
            <a:endParaRPr/>
          </a:p>
        </p:txBody>
      </p:sp>
    </p:spTree>
    <p:extLst>
      <p:ext uri="{BB962C8B-B14F-4D97-AF65-F5344CB8AC3E}">
        <p14:creationId xmlns:p14="http://schemas.microsoft.com/office/powerpoint/2010/main" val="5685276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g4b787ee8a9_1_5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7" name="Google Shape;137;g4b787ee8a9_1_5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a:p>
            <a:pPr marL="0" lvl="0" indent="0" algn="l" rtl="0">
              <a:spcBef>
                <a:spcPts val="0"/>
              </a:spcBef>
              <a:spcAft>
                <a:spcPts val="0"/>
              </a:spcAft>
              <a:buNone/>
            </a:pPr>
            <a:r>
              <a:rPr lang="en"/>
              <a:t>Advances in both medicine and surgical techniques have changed the playing field for many with underlying medical conditions. This underscores the need for both excellent pre-conceptual counselling and interdisciplinary collaboration to achieve the best outcomes. Despite this, serious medical or obstetrical conditions do arise that present critical issues for women and couples with an otherwise desired pregnancy. The physiologic changes of pregnancy are vast, and dynamic.</a:t>
            </a:r>
            <a:endParaRPr/>
          </a:p>
        </p:txBody>
      </p:sp>
    </p:spTree>
    <p:extLst>
      <p:ext uri="{BB962C8B-B14F-4D97-AF65-F5344CB8AC3E}">
        <p14:creationId xmlns:p14="http://schemas.microsoft.com/office/powerpoint/2010/main" val="3336949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g4b787ee8a9_1_14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3" name="Google Shape;143;g4b787ee8a9_1_1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The most common indication for medical termination for maternal indication is cardiovascular disease. This includes congenital malformations that may have been repaired (Ebstein’s anomaly/valvular disease) or acquired diseases like cardiomyopathy</a:t>
            </a:r>
            <a:endParaRPr/>
          </a:p>
        </p:txBody>
      </p:sp>
    </p:spTree>
    <p:extLst>
      <p:ext uri="{BB962C8B-B14F-4D97-AF65-F5344CB8AC3E}">
        <p14:creationId xmlns:p14="http://schemas.microsoft.com/office/powerpoint/2010/main" val="19093651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g4b787ee8a9_1_5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9" name="Google Shape;149;g4b787ee8a9_1_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954056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g4b787ee8a9_1_6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5" name="Google Shape;155;g4b787ee8a9_1_6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26503476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g4b787ee8a9_1_7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1" name="Google Shape;161;g4b787ee8a9_1_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5682961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g4b787ee8a9_1_7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7" name="Google Shape;167;g4b787ee8a9_1_7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028831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Google Shape;172;g4b787ee8a9_1_8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3" name="Google Shape;173;g4b787ee8a9_1_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95423032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g4b787ee8a9_1_8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9" name="Google Shape;179;g4b787ee8a9_1_8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75954820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
        <p:cNvGrpSpPr/>
        <p:nvPr/>
      </p:nvGrpSpPr>
      <p:grpSpPr>
        <a:xfrm>
          <a:off x="0" y="0"/>
          <a:ext cx="0" cy="0"/>
          <a:chOff x="0" y="0"/>
          <a:chExt cx="0" cy="0"/>
        </a:xfrm>
      </p:grpSpPr>
      <p:sp>
        <p:nvSpPr>
          <p:cNvPr id="184" name="Google Shape;184;g4b787ee8a9_1_9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5" name="Google Shape;185;g4b787ee8a9_1_9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8640709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g4b787ee8a9_1_9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1" name="Google Shape;191;g4b787ee8a9_1_9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1744181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4b787ee8a9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4b787ee8a9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As noted, the scope of my presentation will include these three categories</a:t>
            </a:r>
            <a:endParaRPr/>
          </a:p>
        </p:txBody>
      </p:sp>
    </p:spTree>
    <p:extLst>
      <p:ext uri="{BB962C8B-B14F-4D97-AF65-F5344CB8AC3E}">
        <p14:creationId xmlns:p14="http://schemas.microsoft.com/office/powerpoint/2010/main" val="426984004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
        <p:cNvGrpSpPr/>
        <p:nvPr/>
      </p:nvGrpSpPr>
      <p:grpSpPr>
        <a:xfrm>
          <a:off x="0" y="0"/>
          <a:ext cx="0" cy="0"/>
          <a:chOff x="0" y="0"/>
          <a:chExt cx="0" cy="0"/>
        </a:xfrm>
      </p:grpSpPr>
      <p:sp>
        <p:nvSpPr>
          <p:cNvPr id="196" name="Google Shape;196;g4b787ee8a9_1_1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7" name="Google Shape;197;g4b787ee8a9_1_1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61623874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g4b787ee8a9_1_10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3" name="Google Shape;203;g4b787ee8a9_1_10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1258616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Google Shape;208;g4b787ee8a9_1_1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9" name="Google Shape;209;g4b787ee8a9_1_1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71894905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3"/>
        <p:cNvGrpSpPr/>
        <p:nvPr/>
      </p:nvGrpSpPr>
      <p:grpSpPr>
        <a:xfrm>
          <a:off x="0" y="0"/>
          <a:ext cx="0" cy="0"/>
          <a:chOff x="0" y="0"/>
          <a:chExt cx="0" cy="0"/>
        </a:xfrm>
      </p:grpSpPr>
      <p:sp>
        <p:nvSpPr>
          <p:cNvPr id="214" name="Google Shape;214;g4b787ee8a9_1_1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5" name="Google Shape;215;g4b787ee8a9_1_1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11024726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9"/>
        <p:cNvGrpSpPr/>
        <p:nvPr/>
      </p:nvGrpSpPr>
      <p:grpSpPr>
        <a:xfrm>
          <a:off x="0" y="0"/>
          <a:ext cx="0" cy="0"/>
          <a:chOff x="0" y="0"/>
          <a:chExt cx="0" cy="0"/>
        </a:xfrm>
      </p:grpSpPr>
      <p:sp>
        <p:nvSpPr>
          <p:cNvPr id="220" name="Google Shape;220;g4b787ee8a9_1_1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1" name="Google Shape;221;g4b787ee8a9_1_1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64203376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g4b787ee8a9_1_1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7" name="Google Shape;227;g4b787ee8a9_1_1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19162019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1"/>
        <p:cNvGrpSpPr/>
        <p:nvPr/>
      </p:nvGrpSpPr>
      <p:grpSpPr>
        <a:xfrm>
          <a:off x="0" y="0"/>
          <a:ext cx="0" cy="0"/>
          <a:chOff x="0" y="0"/>
          <a:chExt cx="0" cy="0"/>
        </a:xfrm>
      </p:grpSpPr>
      <p:sp>
        <p:nvSpPr>
          <p:cNvPr id="232" name="Google Shape;232;g4b787ee8a9_1_1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3" name="Google Shape;233;g4b787ee8a9_1_1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4936541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g4b787ee8a9_1_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5" name="Google Shape;95;g4b787ee8a9_1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The definition of of abortion as noted in the Merriam Webster dictionary </a:t>
            </a:r>
            <a:endParaRPr/>
          </a:p>
          <a:p>
            <a:pPr marL="0" lvl="0" indent="0" algn="l" rtl="0">
              <a:spcBef>
                <a:spcPts val="0"/>
              </a:spcBef>
              <a:spcAft>
                <a:spcPts val="0"/>
              </a:spcAft>
              <a:buNone/>
            </a:pPr>
            <a:r>
              <a:rPr lang="en"/>
              <a:t>It is a word that often evokes a visceral response,even when used in clinical context and not a political debate</a:t>
            </a:r>
            <a:endParaRPr/>
          </a:p>
          <a:p>
            <a:pPr marL="0" lvl="0" indent="0" algn="l" rtl="0">
              <a:spcBef>
                <a:spcPts val="0"/>
              </a:spcBef>
              <a:spcAft>
                <a:spcPts val="0"/>
              </a:spcAft>
              <a:buNone/>
            </a:pPr>
            <a:endParaRPr/>
          </a:p>
        </p:txBody>
      </p:sp>
    </p:spTree>
    <p:extLst>
      <p:ext uri="{BB962C8B-B14F-4D97-AF65-F5344CB8AC3E}">
        <p14:creationId xmlns:p14="http://schemas.microsoft.com/office/powerpoint/2010/main" val="34137920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g4b787ee8a9_1_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1" name="Google Shape;101;g4b787ee8a9_1_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8358685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g4b787ee8a9_1_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7" name="Google Shape;107;g4b787ee8a9_1_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This safety of abortion is a very important consideration because there is a misconception that not intervening in certain situations poses less risk than an intervention.</a:t>
            </a:r>
            <a:endParaRPr/>
          </a:p>
        </p:txBody>
      </p:sp>
    </p:spTree>
    <p:extLst>
      <p:ext uri="{BB962C8B-B14F-4D97-AF65-F5344CB8AC3E}">
        <p14:creationId xmlns:p14="http://schemas.microsoft.com/office/powerpoint/2010/main" val="8407785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g4b787ee8a9_1_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3" name="Google Shape;113;g4b787ee8a9_1_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This is a useful way to categorize the different indications for pregancy termination. I just want to touch on the first and last. Elective indication is purely that. An ectopic pregnancy is one in which implantation takes place outside of the endometrial cavity, most commonly the fallopian tube. It can be located in the ovary, abdomen or cervix, all of which are life threatening to the mother.</a:t>
            </a:r>
            <a:endParaRPr/>
          </a:p>
          <a:p>
            <a:pPr marL="0" lvl="0" indent="0" algn="l" rtl="0">
              <a:spcBef>
                <a:spcPts val="0"/>
              </a:spcBef>
              <a:spcAft>
                <a:spcPts val="0"/>
              </a:spcAft>
              <a:buNone/>
            </a:pPr>
            <a:endParaRPr/>
          </a:p>
        </p:txBody>
      </p:sp>
    </p:spTree>
    <p:extLst>
      <p:ext uri="{BB962C8B-B14F-4D97-AF65-F5344CB8AC3E}">
        <p14:creationId xmlns:p14="http://schemas.microsoft.com/office/powerpoint/2010/main" val="37261946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g4b787ee8a9_1_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9" name="Google Shape;119;g4b787ee8a9_1_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Fetal demise is confirmed by ultrasound. </a:t>
            </a:r>
            <a:endParaRPr/>
          </a:p>
        </p:txBody>
      </p:sp>
    </p:spTree>
    <p:extLst>
      <p:ext uri="{BB962C8B-B14F-4D97-AF65-F5344CB8AC3E}">
        <p14:creationId xmlns:p14="http://schemas.microsoft.com/office/powerpoint/2010/main" val="24896566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4b787ee8a9_1_4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 name="Google Shape;125;g4b787ee8a9_1_4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There are only a few medications that are known teratogens. Teratogenic exposure accounts for 3-6% of all birth defects. (ACE Inhibitors, isotretinoin, ethanol, methotrexate,phenytoin, valgorate, warfarin)</a:t>
            </a:r>
            <a:endParaRPr/>
          </a:p>
          <a:p>
            <a:pPr marL="0" lvl="0" indent="0" algn="l" rtl="0">
              <a:spcBef>
                <a:spcPts val="0"/>
              </a:spcBef>
              <a:spcAft>
                <a:spcPts val="0"/>
              </a:spcAft>
              <a:buNone/>
            </a:pPr>
            <a:endParaRPr/>
          </a:p>
        </p:txBody>
      </p:sp>
    </p:spTree>
    <p:extLst>
      <p:ext uri="{BB962C8B-B14F-4D97-AF65-F5344CB8AC3E}">
        <p14:creationId xmlns:p14="http://schemas.microsoft.com/office/powerpoint/2010/main" val="13772597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g4b787ee8a9_1_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1" name="Google Shape;131;g4b787ee8a9_1_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582691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dk1"/>
        </a:solidFill>
        <a:effectLst/>
      </p:bgPr>
    </p:bg>
    <p:spTree>
      <p:nvGrpSpPr>
        <p:cNvPr id="1" name="Shape 9"/>
        <p:cNvGrpSpPr/>
        <p:nvPr/>
      </p:nvGrpSpPr>
      <p:grpSpPr>
        <a:xfrm>
          <a:off x="0" y="0"/>
          <a:ext cx="0" cy="0"/>
          <a:chOff x="0" y="0"/>
          <a:chExt cx="0" cy="0"/>
        </a:xfrm>
      </p:grpSpPr>
      <p:grpSp>
        <p:nvGrpSpPr>
          <p:cNvPr id="10" name="Google Shape;10;p2"/>
          <p:cNvGrpSpPr/>
          <p:nvPr/>
        </p:nvGrpSpPr>
        <p:grpSpPr>
          <a:xfrm>
            <a:off x="6098378" y="5"/>
            <a:ext cx="3045625" cy="2030570"/>
            <a:chOff x="6098378" y="5"/>
            <a:chExt cx="3045625" cy="2030570"/>
          </a:xfrm>
        </p:grpSpPr>
        <p:sp>
          <p:nvSpPr>
            <p:cNvPr id="11" name="Google Shape;11;p2"/>
            <p:cNvSpPr/>
            <p:nvPr/>
          </p:nvSpPr>
          <p:spPr>
            <a:xfrm>
              <a:off x="8128803" y="16"/>
              <a:ext cx="1015200" cy="1015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flipH="1">
              <a:off x="7113463" y="5"/>
              <a:ext cx="1015200" cy="1015200"/>
            </a:xfrm>
            <a:prstGeom prst="rtTriangl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rot="10800000" flipH="1">
              <a:off x="7113588" y="107"/>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rot="10800000">
              <a:off x="6098378" y="97"/>
              <a:ext cx="1015200" cy="10152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rot="10800000">
              <a:off x="8128789" y="1015375"/>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 name="Google Shape;16;p2"/>
          <p:cNvSpPr txBox="1">
            <a:spLocks noGrp="1"/>
          </p:cNvSpPr>
          <p:nvPr>
            <p:ph type="ctrTitle"/>
          </p:nvPr>
        </p:nvSpPr>
        <p:spPr>
          <a:xfrm>
            <a:off x="598100" y="1775222"/>
            <a:ext cx="8222100" cy="838800"/>
          </a:xfrm>
          <a:prstGeom prst="rect">
            <a:avLst/>
          </a:prstGeom>
        </p:spPr>
        <p:txBody>
          <a:bodyPr spcFirstLastPara="1" wrap="square" lIns="91425" tIns="91425" rIns="91425" bIns="91425" anchor="b" anchorCtr="0"/>
          <a:lstStyle>
            <a:lvl1pPr lvl="0">
              <a:spcBef>
                <a:spcPts val="0"/>
              </a:spcBef>
              <a:spcAft>
                <a:spcPts val="0"/>
              </a:spcAft>
              <a:buClr>
                <a:schemeClr val="lt1"/>
              </a:buClr>
              <a:buSzPts val="4200"/>
              <a:buNone/>
              <a:defRPr sz="4200">
                <a:solidFill>
                  <a:schemeClr val="lt1"/>
                </a:solidFill>
              </a:defRPr>
            </a:lvl1pPr>
            <a:lvl2pPr lvl="1">
              <a:spcBef>
                <a:spcPts val="0"/>
              </a:spcBef>
              <a:spcAft>
                <a:spcPts val="0"/>
              </a:spcAft>
              <a:buClr>
                <a:schemeClr val="lt1"/>
              </a:buClr>
              <a:buSzPts val="4200"/>
              <a:buNone/>
              <a:defRPr sz="4200">
                <a:solidFill>
                  <a:schemeClr val="lt1"/>
                </a:solidFill>
              </a:defRPr>
            </a:lvl2pPr>
            <a:lvl3pPr lvl="2">
              <a:spcBef>
                <a:spcPts val="0"/>
              </a:spcBef>
              <a:spcAft>
                <a:spcPts val="0"/>
              </a:spcAft>
              <a:buClr>
                <a:schemeClr val="lt1"/>
              </a:buClr>
              <a:buSzPts val="4200"/>
              <a:buNone/>
              <a:defRPr sz="4200">
                <a:solidFill>
                  <a:schemeClr val="lt1"/>
                </a:solidFill>
              </a:defRPr>
            </a:lvl3pPr>
            <a:lvl4pPr lvl="3">
              <a:spcBef>
                <a:spcPts val="0"/>
              </a:spcBef>
              <a:spcAft>
                <a:spcPts val="0"/>
              </a:spcAft>
              <a:buClr>
                <a:schemeClr val="lt1"/>
              </a:buClr>
              <a:buSzPts val="4200"/>
              <a:buNone/>
              <a:defRPr sz="4200">
                <a:solidFill>
                  <a:schemeClr val="lt1"/>
                </a:solidFill>
              </a:defRPr>
            </a:lvl4pPr>
            <a:lvl5pPr lvl="4">
              <a:spcBef>
                <a:spcPts val="0"/>
              </a:spcBef>
              <a:spcAft>
                <a:spcPts val="0"/>
              </a:spcAft>
              <a:buClr>
                <a:schemeClr val="lt1"/>
              </a:buClr>
              <a:buSzPts val="4200"/>
              <a:buNone/>
              <a:defRPr sz="4200">
                <a:solidFill>
                  <a:schemeClr val="lt1"/>
                </a:solidFill>
              </a:defRPr>
            </a:lvl5pPr>
            <a:lvl6pPr lvl="5">
              <a:spcBef>
                <a:spcPts val="0"/>
              </a:spcBef>
              <a:spcAft>
                <a:spcPts val="0"/>
              </a:spcAft>
              <a:buClr>
                <a:schemeClr val="lt1"/>
              </a:buClr>
              <a:buSzPts val="4200"/>
              <a:buNone/>
              <a:defRPr sz="4200">
                <a:solidFill>
                  <a:schemeClr val="lt1"/>
                </a:solidFill>
              </a:defRPr>
            </a:lvl6pPr>
            <a:lvl7pPr lvl="6">
              <a:spcBef>
                <a:spcPts val="0"/>
              </a:spcBef>
              <a:spcAft>
                <a:spcPts val="0"/>
              </a:spcAft>
              <a:buClr>
                <a:schemeClr val="lt1"/>
              </a:buClr>
              <a:buSzPts val="4200"/>
              <a:buNone/>
              <a:defRPr sz="4200">
                <a:solidFill>
                  <a:schemeClr val="lt1"/>
                </a:solidFill>
              </a:defRPr>
            </a:lvl7pPr>
            <a:lvl8pPr lvl="7">
              <a:spcBef>
                <a:spcPts val="0"/>
              </a:spcBef>
              <a:spcAft>
                <a:spcPts val="0"/>
              </a:spcAft>
              <a:buClr>
                <a:schemeClr val="lt1"/>
              </a:buClr>
              <a:buSzPts val="4200"/>
              <a:buNone/>
              <a:defRPr sz="4200">
                <a:solidFill>
                  <a:schemeClr val="lt1"/>
                </a:solidFill>
              </a:defRPr>
            </a:lvl8pPr>
            <a:lvl9pPr lvl="8">
              <a:spcBef>
                <a:spcPts val="0"/>
              </a:spcBef>
              <a:spcAft>
                <a:spcPts val="0"/>
              </a:spcAft>
              <a:buClr>
                <a:schemeClr val="lt1"/>
              </a:buClr>
              <a:buSzPts val="4200"/>
              <a:buNone/>
              <a:defRPr sz="4200">
                <a:solidFill>
                  <a:schemeClr val="lt1"/>
                </a:solidFill>
              </a:defRPr>
            </a:lvl9pPr>
          </a:lstStyle>
          <a:p>
            <a:endParaRPr/>
          </a:p>
        </p:txBody>
      </p:sp>
      <p:sp>
        <p:nvSpPr>
          <p:cNvPr id="17" name="Google Shape;17;p2"/>
          <p:cNvSpPr txBox="1">
            <a:spLocks noGrp="1"/>
          </p:cNvSpPr>
          <p:nvPr>
            <p:ph type="subTitle" idx="1"/>
          </p:nvPr>
        </p:nvSpPr>
        <p:spPr>
          <a:xfrm>
            <a:off x="598088" y="2715913"/>
            <a:ext cx="8222100" cy="432900"/>
          </a:xfrm>
          <a:prstGeom prst="rect">
            <a:avLst/>
          </a:prstGeom>
        </p:spPr>
        <p:txBody>
          <a:bodyPr spcFirstLastPara="1" wrap="square" lIns="91425" tIns="91425" rIns="91425" bIns="91425" anchor="t" anchorCtr="0"/>
          <a:lstStyle>
            <a:lvl1pPr lvl="0">
              <a:lnSpc>
                <a:spcPct val="100000"/>
              </a:lnSpc>
              <a:spcBef>
                <a:spcPts val="0"/>
              </a:spcBef>
              <a:spcAft>
                <a:spcPts val="0"/>
              </a:spcAft>
              <a:buClr>
                <a:schemeClr val="lt1"/>
              </a:buClr>
              <a:buSzPts val="2100"/>
              <a:buNone/>
              <a:defRPr sz="2100">
                <a:solidFill>
                  <a:schemeClr val="lt1"/>
                </a:solidFill>
              </a:defRPr>
            </a:lvl1pPr>
            <a:lvl2pPr lvl="1">
              <a:lnSpc>
                <a:spcPct val="100000"/>
              </a:lnSpc>
              <a:spcBef>
                <a:spcPts val="0"/>
              </a:spcBef>
              <a:spcAft>
                <a:spcPts val="0"/>
              </a:spcAft>
              <a:buClr>
                <a:schemeClr val="lt1"/>
              </a:buClr>
              <a:buSzPts val="2100"/>
              <a:buNone/>
              <a:defRPr sz="2100">
                <a:solidFill>
                  <a:schemeClr val="lt1"/>
                </a:solidFill>
              </a:defRPr>
            </a:lvl2pPr>
            <a:lvl3pPr lvl="2">
              <a:lnSpc>
                <a:spcPct val="100000"/>
              </a:lnSpc>
              <a:spcBef>
                <a:spcPts val="0"/>
              </a:spcBef>
              <a:spcAft>
                <a:spcPts val="0"/>
              </a:spcAft>
              <a:buClr>
                <a:schemeClr val="lt1"/>
              </a:buClr>
              <a:buSzPts val="2100"/>
              <a:buNone/>
              <a:defRPr sz="2100">
                <a:solidFill>
                  <a:schemeClr val="lt1"/>
                </a:solidFill>
              </a:defRPr>
            </a:lvl3pPr>
            <a:lvl4pPr lvl="3">
              <a:lnSpc>
                <a:spcPct val="100000"/>
              </a:lnSpc>
              <a:spcBef>
                <a:spcPts val="0"/>
              </a:spcBef>
              <a:spcAft>
                <a:spcPts val="0"/>
              </a:spcAft>
              <a:buClr>
                <a:schemeClr val="lt1"/>
              </a:buClr>
              <a:buSzPts val="2100"/>
              <a:buNone/>
              <a:defRPr sz="2100">
                <a:solidFill>
                  <a:schemeClr val="lt1"/>
                </a:solidFill>
              </a:defRPr>
            </a:lvl4pPr>
            <a:lvl5pPr lvl="4">
              <a:lnSpc>
                <a:spcPct val="100000"/>
              </a:lnSpc>
              <a:spcBef>
                <a:spcPts val="0"/>
              </a:spcBef>
              <a:spcAft>
                <a:spcPts val="0"/>
              </a:spcAft>
              <a:buClr>
                <a:schemeClr val="lt1"/>
              </a:buClr>
              <a:buSzPts val="2100"/>
              <a:buNone/>
              <a:defRPr sz="2100">
                <a:solidFill>
                  <a:schemeClr val="lt1"/>
                </a:solidFill>
              </a:defRPr>
            </a:lvl5pPr>
            <a:lvl6pPr lvl="5">
              <a:lnSpc>
                <a:spcPct val="100000"/>
              </a:lnSpc>
              <a:spcBef>
                <a:spcPts val="0"/>
              </a:spcBef>
              <a:spcAft>
                <a:spcPts val="0"/>
              </a:spcAft>
              <a:buClr>
                <a:schemeClr val="lt1"/>
              </a:buClr>
              <a:buSzPts val="2100"/>
              <a:buNone/>
              <a:defRPr sz="2100">
                <a:solidFill>
                  <a:schemeClr val="lt1"/>
                </a:solidFill>
              </a:defRPr>
            </a:lvl6pPr>
            <a:lvl7pPr lvl="6">
              <a:lnSpc>
                <a:spcPct val="100000"/>
              </a:lnSpc>
              <a:spcBef>
                <a:spcPts val="0"/>
              </a:spcBef>
              <a:spcAft>
                <a:spcPts val="0"/>
              </a:spcAft>
              <a:buClr>
                <a:schemeClr val="lt1"/>
              </a:buClr>
              <a:buSzPts val="2100"/>
              <a:buNone/>
              <a:defRPr sz="2100">
                <a:solidFill>
                  <a:schemeClr val="lt1"/>
                </a:solidFill>
              </a:defRPr>
            </a:lvl7pPr>
            <a:lvl8pPr lvl="7">
              <a:lnSpc>
                <a:spcPct val="100000"/>
              </a:lnSpc>
              <a:spcBef>
                <a:spcPts val="0"/>
              </a:spcBef>
              <a:spcAft>
                <a:spcPts val="0"/>
              </a:spcAft>
              <a:buClr>
                <a:schemeClr val="lt1"/>
              </a:buClr>
              <a:buSzPts val="2100"/>
              <a:buNone/>
              <a:defRPr sz="2100">
                <a:solidFill>
                  <a:schemeClr val="lt1"/>
                </a:solidFill>
              </a:defRPr>
            </a:lvl8pPr>
            <a:lvl9pPr lvl="8">
              <a:lnSpc>
                <a:spcPct val="100000"/>
              </a:lnSpc>
              <a:spcBef>
                <a:spcPts val="0"/>
              </a:spcBef>
              <a:spcAft>
                <a:spcPts val="0"/>
              </a:spcAft>
              <a:buClr>
                <a:schemeClr val="lt1"/>
              </a:buClr>
              <a:buSzPts val="2100"/>
              <a:buNone/>
              <a:defRPr sz="2100">
                <a:solidFill>
                  <a:schemeClr val="lt1"/>
                </a:solidFill>
              </a:defRPr>
            </a:lvl9pPr>
          </a:lstStyle>
          <a:p>
            <a:endParaRPr/>
          </a:p>
        </p:txBody>
      </p:sp>
      <p:sp>
        <p:nvSpPr>
          <p:cNvPr id="18" name="Google Shape;18;p2"/>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dk1"/>
        </a:solidFill>
        <a:effectLst/>
      </p:bgPr>
    </p:bg>
    <p:spTree>
      <p:nvGrpSpPr>
        <p:cNvPr id="1" name="Shape 69"/>
        <p:cNvGrpSpPr/>
        <p:nvPr/>
      </p:nvGrpSpPr>
      <p:grpSpPr>
        <a:xfrm>
          <a:off x="0" y="0"/>
          <a:ext cx="0" cy="0"/>
          <a:chOff x="0" y="0"/>
          <a:chExt cx="0" cy="0"/>
        </a:xfrm>
      </p:grpSpPr>
      <p:grpSp>
        <p:nvGrpSpPr>
          <p:cNvPr id="70" name="Google Shape;70;p11"/>
          <p:cNvGrpSpPr/>
          <p:nvPr/>
        </p:nvGrpSpPr>
        <p:grpSpPr>
          <a:xfrm>
            <a:off x="6098378" y="5"/>
            <a:ext cx="3045625" cy="2030570"/>
            <a:chOff x="6098378" y="5"/>
            <a:chExt cx="3045625" cy="2030570"/>
          </a:xfrm>
        </p:grpSpPr>
        <p:sp>
          <p:nvSpPr>
            <p:cNvPr id="71" name="Google Shape;71;p11"/>
            <p:cNvSpPr/>
            <p:nvPr/>
          </p:nvSpPr>
          <p:spPr>
            <a:xfrm>
              <a:off x="8128803" y="16"/>
              <a:ext cx="1015200" cy="1015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11"/>
            <p:cNvSpPr/>
            <p:nvPr/>
          </p:nvSpPr>
          <p:spPr>
            <a:xfrm flipH="1">
              <a:off x="7113463" y="5"/>
              <a:ext cx="1015200" cy="1015200"/>
            </a:xfrm>
            <a:prstGeom prst="rtTriangl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11"/>
            <p:cNvSpPr/>
            <p:nvPr/>
          </p:nvSpPr>
          <p:spPr>
            <a:xfrm rot="10800000" flipH="1">
              <a:off x="7113588" y="107"/>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11"/>
            <p:cNvSpPr/>
            <p:nvPr/>
          </p:nvSpPr>
          <p:spPr>
            <a:xfrm rot="10800000">
              <a:off x="6098378" y="97"/>
              <a:ext cx="1015200" cy="10152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11"/>
            <p:cNvSpPr/>
            <p:nvPr/>
          </p:nvSpPr>
          <p:spPr>
            <a:xfrm rot="10800000">
              <a:off x="8128789" y="1015375"/>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6" name="Google Shape;76;p11"/>
          <p:cNvSpPr txBox="1">
            <a:spLocks noGrp="1"/>
          </p:cNvSpPr>
          <p:nvPr>
            <p:ph type="title" hasCustomPrompt="1"/>
          </p:nvPr>
        </p:nvSpPr>
        <p:spPr>
          <a:xfrm>
            <a:off x="311700" y="1256050"/>
            <a:ext cx="8520600" cy="2030700"/>
          </a:xfrm>
          <a:prstGeom prst="rect">
            <a:avLst/>
          </a:prstGeom>
        </p:spPr>
        <p:txBody>
          <a:bodyPr spcFirstLastPara="1" wrap="square" lIns="91425" tIns="91425" rIns="91425" bIns="91425" anchor="b" anchorCtr="0"/>
          <a:lstStyle>
            <a:lvl1pPr lvl="0" algn="ctr">
              <a:spcBef>
                <a:spcPts val="0"/>
              </a:spcBef>
              <a:spcAft>
                <a:spcPts val="0"/>
              </a:spcAft>
              <a:buClr>
                <a:schemeClr val="lt1"/>
              </a:buClr>
              <a:buSzPts val="12000"/>
              <a:buNone/>
              <a:defRPr sz="12000">
                <a:solidFill>
                  <a:schemeClr val="lt1"/>
                </a:solidFill>
              </a:defRPr>
            </a:lvl1pPr>
            <a:lvl2pPr lvl="1" algn="ctr">
              <a:spcBef>
                <a:spcPts val="0"/>
              </a:spcBef>
              <a:spcAft>
                <a:spcPts val="0"/>
              </a:spcAft>
              <a:buClr>
                <a:schemeClr val="lt1"/>
              </a:buClr>
              <a:buSzPts val="12000"/>
              <a:buNone/>
              <a:defRPr sz="12000">
                <a:solidFill>
                  <a:schemeClr val="lt1"/>
                </a:solidFill>
              </a:defRPr>
            </a:lvl2pPr>
            <a:lvl3pPr lvl="2" algn="ctr">
              <a:spcBef>
                <a:spcPts val="0"/>
              </a:spcBef>
              <a:spcAft>
                <a:spcPts val="0"/>
              </a:spcAft>
              <a:buClr>
                <a:schemeClr val="lt1"/>
              </a:buClr>
              <a:buSzPts val="12000"/>
              <a:buNone/>
              <a:defRPr sz="12000">
                <a:solidFill>
                  <a:schemeClr val="lt1"/>
                </a:solidFill>
              </a:defRPr>
            </a:lvl3pPr>
            <a:lvl4pPr lvl="3" algn="ctr">
              <a:spcBef>
                <a:spcPts val="0"/>
              </a:spcBef>
              <a:spcAft>
                <a:spcPts val="0"/>
              </a:spcAft>
              <a:buClr>
                <a:schemeClr val="lt1"/>
              </a:buClr>
              <a:buSzPts val="12000"/>
              <a:buNone/>
              <a:defRPr sz="12000">
                <a:solidFill>
                  <a:schemeClr val="lt1"/>
                </a:solidFill>
              </a:defRPr>
            </a:lvl4pPr>
            <a:lvl5pPr lvl="4" algn="ctr">
              <a:spcBef>
                <a:spcPts val="0"/>
              </a:spcBef>
              <a:spcAft>
                <a:spcPts val="0"/>
              </a:spcAft>
              <a:buClr>
                <a:schemeClr val="lt1"/>
              </a:buClr>
              <a:buSzPts val="12000"/>
              <a:buNone/>
              <a:defRPr sz="12000">
                <a:solidFill>
                  <a:schemeClr val="lt1"/>
                </a:solidFill>
              </a:defRPr>
            </a:lvl5pPr>
            <a:lvl6pPr lvl="5" algn="ctr">
              <a:spcBef>
                <a:spcPts val="0"/>
              </a:spcBef>
              <a:spcAft>
                <a:spcPts val="0"/>
              </a:spcAft>
              <a:buClr>
                <a:schemeClr val="lt1"/>
              </a:buClr>
              <a:buSzPts val="12000"/>
              <a:buNone/>
              <a:defRPr sz="12000">
                <a:solidFill>
                  <a:schemeClr val="lt1"/>
                </a:solidFill>
              </a:defRPr>
            </a:lvl6pPr>
            <a:lvl7pPr lvl="6" algn="ctr">
              <a:spcBef>
                <a:spcPts val="0"/>
              </a:spcBef>
              <a:spcAft>
                <a:spcPts val="0"/>
              </a:spcAft>
              <a:buClr>
                <a:schemeClr val="lt1"/>
              </a:buClr>
              <a:buSzPts val="12000"/>
              <a:buNone/>
              <a:defRPr sz="12000">
                <a:solidFill>
                  <a:schemeClr val="lt1"/>
                </a:solidFill>
              </a:defRPr>
            </a:lvl7pPr>
            <a:lvl8pPr lvl="7" algn="ctr">
              <a:spcBef>
                <a:spcPts val="0"/>
              </a:spcBef>
              <a:spcAft>
                <a:spcPts val="0"/>
              </a:spcAft>
              <a:buClr>
                <a:schemeClr val="lt1"/>
              </a:buClr>
              <a:buSzPts val="12000"/>
              <a:buNone/>
              <a:defRPr sz="12000">
                <a:solidFill>
                  <a:schemeClr val="lt1"/>
                </a:solidFill>
              </a:defRPr>
            </a:lvl8pPr>
            <a:lvl9pPr lvl="8" algn="ctr">
              <a:spcBef>
                <a:spcPts val="0"/>
              </a:spcBef>
              <a:spcAft>
                <a:spcPts val="0"/>
              </a:spcAft>
              <a:buClr>
                <a:schemeClr val="lt1"/>
              </a:buClr>
              <a:buSzPts val="12000"/>
              <a:buNone/>
              <a:defRPr sz="12000">
                <a:solidFill>
                  <a:schemeClr val="lt1"/>
                </a:solidFill>
              </a:defRPr>
            </a:lvl9pPr>
          </a:lstStyle>
          <a:p>
            <a:r>
              <a:t>xx%</a:t>
            </a:r>
          </a:p>
        </p:txBody>
      </p:sp>
      <p:sp>
        <p:nvSpPr>
          <p:cNvPr id="77" name="Google Shape;77;p11"/>
          <p:cNvSpPr txBox="1">
            <a:spLocks noGrp="1"/>
          </p:cNvSpPr>
          <p:nvPr>
            <p:ph type="body" idx="1"/>
          </p:nvPr>
        </p:nvSpPr>
        <p:spPr>
          <a:xfrm>
            <a:off x="311700" y="3369225"/>
            <a:ext cx="8520600" cy="1281900"/>
          </a:xfrm>
          <a:prstGeom prst="rect">
            <a:avLst/>
          </a:prstGeom>
        </p:spPr>
        <p:txBody>
          <a:bodyPr spcFirstLastPara="1" wrap="square" lIns="91425" tIns="91425" rIns="91425" bIns="91425" anchor="t" anchorCtr="0"/>
          <a:lstStyle>
            <a:lvl1pPr marL="457200" lvl="0" indent="-342900" algn="ctr">
              <a:spcBef>
                <a:spcPts val="0"/>
              </a:spcBef>
              <a:spcAft>
                <a:spcPts val="0"/>
              </a:spcAft>
              <a:buClr>
                <a:schemeClr val="lt1"/>
              </a:buClr>
              <a:buSzPts val="1800"/>
              <a:buChar char="●"/>
              <a:defRPr>
                <a:solidFill>
                  <a:schemeClr val="lt1"/>
                </a:solidFill>
              </a:defRPr>
            </a:lvl1pPr>
            <a:lvl2pPr marL="914400" lvl="1" indent="-317500" algn="ctr">
              <a:spcBef>
                <a:spcPts val="1600"/>
              </a:spcBef>
              <a:spcAft>
                <a:spcPts val="0"/>
              </a:spcAft>
              <a:buClr>
                <a:schemeClr val="lt1"/>
              </a:buClr>
              <a:buSzPts val="1400"/>
              <a:buChar char="○"/>
              <a:defRPr>
                <a:solidFill>
                  <a:schemeClr val="lt1"/>
                </a:solidFill>
              </a:defRPr>
            </a:lvl2pPr>
            <a:lvl3pPr marL="1371600" lvl="2" indent="-317500" algn="ctr">
              <a:spcBef>
                <a:spcPts val="1600"/>
              </a:spcBef>
              <a:spcAft>
                <a:spcPts val="0"/>
              </a:spcAft>
              <a:buClr>
                <a:schemeClr val="lt1"/>
              </a:buClr>
              <a:buSzPts val="1400"/>
              <a:buChar char="■"/>
              <a:defRPr>
                <a:solidFill>
                  <a:schemeClr val="lt1"/>
                </a:solidFill>
              </a:defRPr>
            </a:lvl3pPr>
            <a:lvl4pPr marL="1828800" lvl="3" indent="-317500" algn="ctr">
              <a:spcBef>
                <a:spcPts val="1600"/>
              </a:spcBef>
              <a:spcAft>
                <a:spcPts val="0"/>
              </a:spcAft>
              <a:buClr>
                <a:schemeClr val="lt1"/>
              </a:buClr>
              <a:buSzPts val="1400"/>
              <a:buChar char="●"/>
              <a:defRPr>
                <a:solidFill>
                  <a:schemeClr val="lt1"/>
                </a:solidFill>
              </a:defRPr>
            </a:lvl4pPr>
            <a:lvl5pPr marL="2286000" lvl="4" indent="-317500" algn="ctr">
              <a:spcBef>
                <a:spcPts val="1600"/>
              </a:spcBef>
              <a:spcAft>
                <a:spcPts val="0"/>
              </a:spcAft>
              <a:buClr>
                <a:schemeClr val="lt1"/>
              </a:buClr>
              <a:buSzPts val="1400"/>
              <a:buChar char="○"/>
              <a:defRPr>
                <a:solidFill>
                  <a:schemeClr val="lt1"/>
                </a:solidFill>
              </a:defRPr>
            </a:lvl5pPr>
            <a:lvl6pPr marL="2743200" lvl="5" indent="-317500" algn="ctr">
              <a:spcBef>
                <a:spcPts val="1600"/>
              </a:spcBef>
              <a:spcAft>
                <a:spcPts val="0"/>
              </a:spcAft>
              <a:buClr>
                <a:schemeClr val="lt1"/>
              </a:buClr>
              <a:buSzPts val="1400"/>
              <a:buChar char="■"/>
              <a:defRPr>
                <a:solidFill>
                  <a:schemeClr val="lt1"/>
                </a:solidFill>
              </a:defRPr>
            </a:lvl6pPr>
            <a:lvl7pPr marL="3200400" lvl="6" indent="-317500" algn="ctr">
              <a:spcBef>
                <a:spcPts val="1600"/>
              </a:spcBef>
              <a:spcAft>
                <a:spcPts val="0"/>
              </a:spcAft>
              <a:buClr>
                <a:schemeClr val="lt1"/>
              </a:buClr>
              <a:buSzPts val="1400"/>
              <a:buChar char="●"/>
              <a:defRPr>
                <a:solidFill>
                  <a:schemeClr val="lt1"/>
                </a:solidFill>
              </a:defRPr>
            </a:lvl7pPr>
            <a:lvl8pPr marL="3657600" lvl="7" indent="-317500" algn="ctr">
              <a:spcBef>
                <a:spcPts val="1600"/>
              </a:spcBef>
              <a:spcAft>
                <a:spcPts val="0"/>
              </a:spcAft>
              <a:buClr>
                <a:schemeClr val="lt1"/>
              </a:buClr>
              <a:buSzPts val="1400"/>
              <a:buChar char="○"/>
              <a:defRPr>
                <a:solidFill>
                  <a:schemeClr val="lt1"/>
                </a:solidFill>
              </a:defRPr>
            </a:lvl8pPr>
            <a:lvl9pPr marL="4114800" lvl="8" indent="-317500" algn="ctr">
              <a:spcBef>
                <a:spcPts val="1600"/>
              </a:spcBef>
              <a:spcAft>
                <a:spcPts val="1600"/>
              </a:spcAft>
              <a:buClr>
                <a:schemeClr val="lt1"/>
              </a:buClr>
              <a:buSzPts val="1400"/>
              <a:buChar char="■"/>
              <a:defRPr>
                <a:solidFill>
                  <a:schemeClr val="lt1"/>
                </a:solidFill>
              </a:defRPr>
            </a:lvl9pPr>
          </a:lstStyle>
          <a:p>
            <a:endParaRPr/>
          </a:p>
        </p:txBody>
      </p:sp>
      <p:sp>
        <p:nvSpPr>
          <p:cNvPr id="78" name="Google Shape;78;p11"/>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79"/>
        <p:cNvGrpSpPr/>
        <p:nvPr/>
      </p:nvGrpSpPr>
      <p:grpSpPr>
        <a:xfrm>
          <a:off x="0" y="0"/>
          <a:ext cx="0" cy="0"/>
          <a:chOff x="0" y="0"/>
          <a:chExt cx="0" cy="0"/>
        </a:xfrm>
      </p:grpSpPr>
      <p:sp>
        <p:nvSpPr>
          <p:cNvPr id="80" name="Google Shape;80;p12"/>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19"/>
        <p:cNvGrpSpPr/>
        <p:nvPr/>
      </p:nvGrpSpPr>
      <p:grpSpPr>
        <a:xfrm>
          <a:off x="0" y="0"/>
          <a:ext cx="0" cy="0"/>
          <a:chOff x="0" y="0"/>
          <a:chExt cx="0" cy="0"/>
        </a:xfrm>
      </p:grpSpPr>
      <p:grpSp>
        <p:nvGrpSpPr>
          <p:cNvPr id="20" name="Google Shape;20;p3"/>
          <p:cNvGrpSpPr/>
          <p:nvPr/>
        </p:nvGrpSpPr>
        <p:grpSpPr>
          <a:xfrm>
            <a:off x="6098378" y="5"/>
            <a:ext cx="3045625" cy="2030570"/>
            <a:chOff x="6098378" y="5"/>
            <a:chExt cx="3045625" cy="2030570"/>
          </a:xfrm>
        </p:grpSpPr>
        <p:sp>
          <p:nvSpPr>
            <p:cNvPr id="21" name="Google Shape;21;p3"/>
            <p:cNvSpPr/>
            <p:nvPr/>
          </p:nvSpPr>
          <p:spPr>
            <a:xfrm>
              <a:off x="8128803" y="16"/>
              <a:ext cx="1015200" cy="1015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3"/>
            <p:cNvSpPr/>
            <p:nvPr/>
          </p:nvSpPr>
          <p:spPr>
            <a:xfrm flipH="1">
              <a:off x="7113463" y="5"/>
              <a:ext cx="1015200" cy="1015200"/>
            </a:xfrm>
            <a:prstGeom prst="rtTriangl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3"/>
            <p:cNvSpPr/>
            <p:nvPr/>
          </p:nvSpPr>
          <p:spPr>
            <a:xfrm rot="10800000" flipH="1">
              <a:off x="7113588" y="107"/>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3"/>
            <p:cNvSpPr/>
            <p:nvPr/>
          </p:nvSpPr>
          <p:spPr>
            <a:xfrm rot="10800000">
              <a:off x="6098378" y="97"/>
              <a:ext cx="1015200" cy="10152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3"/>
            <p:cNvSpPr/>
            <p:nvPr/>
          </p:nvSpPr>
          <p:spPr>
            <a:xfrm rot="10800000">
              <a:off x="8128789" y="1015375"/>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6" name="Google Shape;26;p3"/>
          <p:cNvSpPr txBox="1">
            <a:spLocks noGrp="1"/>
          </p:cNvSpPr>
          <p:nvPr>
            <p:ph type="title"/>
          </p:nvPr>
        </p:nvSpPr>
        <p:spPr>
          <a:xfrm>
            <a:off x="598100" y="2152347"/>
            <a:ext cx="8222100" cy="838800"/>
          </a:xfrm>
          <a:prstGeom prst="rect">
            <a:avLst/>
          </a:prstGeom>
        </p:spPr>
        <p:txBody>
          <a:bodyPr spcFirstLastPara="1" wrap="square" lIns="91425" tIns="91425" rIns="91425" bIns="91425" anchor="ctr" anchorCtr="0"/>
          <a:lstStyle>
            <a:lvl1pPr lvl="0">
              <a:spcBef>
                <a:spcPts val="0"/>
              </a:spcBef>
              <a:spcAft>
                <a:spcPts val="0"/>
              </a:spcAft>
              <a:buClr>
                <a:schemeClr val="lt1"/>
              </a:buClr>
              <a:buSzPts val="4200"/>
              <a:buNone/>
              <a:defRPr sz="4200">
                <a:solidFill>
                  <a:schemeClr val="lt1"/>
                </a:solidFill>
              </a:defRPr>
            </a:lvl1pPr>
            <a:lvl2pPr lvl="1">
              <a:spcBef>
                <a:spcPts val="0"/>
              </a:spcBef>
              <a:spcAft>
                <a:spcPts val="0"/>
              </a:spcAft>
              <a:buClr>
                <a:schemeClr val="lt1"/>
              </a:buClr>
              <a:buSzPts val="4200"/>
              <a:buNone/>
              <a:defRPr sz="4200">
                <a:solidFill>
                  <a:schemeClr val="lt1"/>
                </a:solidFill>
              </a:defRPr>
            </a:lvl2pPr>
            <a:lvl3pPr lvl="2">
              <a:spcBef>
                <a:spcPts val="0"/>
              </a:spcBef>
              <a:spcAft>
                <a:spcPts val="0"/>
              </a:spcAft>
              <a:buClr>
                <a:schemeClr val="lt1"/>
              </a:buClr>
              <a:buSzPts val="4200"/>
              <a:buNone/>
              <a:defRPr sz="4200">
                <a:solidFill>
                  <a:schemeClr val="lt1"/>
                </a:solidFill>
              </a:defRPr>
            </a:lvl3pPr>
            <a:lvl4pPr lvl="3">
              <a:spcBef>
                <a:spcPts val="0"/>
              </a:spcBef>
              <a:spcAft>
                <a:spcPts val="0"/>
              </a:spcAft>
              <a:buClr>
                <a:schemeClr val="lt1"/>
              </a:buClr>
              <a:buSzPts val="4200"/>
              <a:buNone/>
              <a:defRPr sz="4200">
                <a:solidFill>
                  <a:schemeClr val="lt1"/>
                </a:solidFill>
              </a:defRPr>
            </a:lvl4pPr>
            <a:lvl5pPr lvl="4">
              <a:spcBef>
                <a:spcPts val="0"/>
              </a:spcBef>
              <a:spcAft>
                <a:spcPts val="0"/>
              </a:spcAft>
              <a:buClr>
                <a:schemeClr val="lt1"/>
              </a:buClr>
              <a:buSzPts val="4200"/>
              <a:buNone/>
              <a:defRPr sz="4200">
                <a:solidFill>
                  <a:schemeClr val="lt1"/>
                </a:solidFill>
              </a:defRPr>
            </a:lvl5pPr>
            <a:lvl6pPr lvl="5">
              <a:spcBef>
                <a:spcPts val="0"/>
              </a:spcBef>
              <a:spcAft>
                <a:spcPts val="0"/>
              </a:spcAft>
              <a:buClr>
                <a:schemeClr val="lt1"/>
              </a:buClr>
              <a:buSzPts val="4200"/>
              <a:buNone/>
              <a:defRPr sz="4200">
                <a:solidFill>
                  <a:schemeClr val="lt1"/>
                </a:solidFill>
              </a:defRPr>
            </a:lvl6pPr>
            <a:lvl7pPr lvl="6">
              <a:spcBef>
                <a:spcPts val="0"/>
              </a:spcBef>
              <a:spcAft>
                <a:spcPts val="0"/>
              </a:spcAft>
              <a:buClr>
                <a:schemeClr val="lt1"/>
              </a:buClr>
              <a:buSzPts val="4200"/>
              <a:buNone/>
              <a:defRPr sz="4200">
                <a:solidFill>
                  <a:schemeClr val="lt1"/>
                </a:solidFill>
              </a:defRPr>
            </a:lvl7pPr>
            <a:lvl8pPr lvl="7">
              <a:spcBef>
                <a:spcPts val="0"/>
              </a:spcBef>
              <a:spcAft>
                <a:spcPts val="0"/>
              </a:spcAft>
              <a:buClr>
                <a:schemeClr val="lt1"/>
              </a:buClr>
              <a:buSzPts val="4200"/>
              <a:buNone/>
              <a:defRPr sz="4200">
                <a:solidFill>
                  <a:schemeClr val="lt1"/>
                </a:solidFill>
              </a:defRPr>
            </a:lvl8pPr>
            <a:lvl9pPr lvl="8">
              <a:spcBef>
                <a:spcPts val="0"/>
              </a:spcBef>
              <a:spcAft>
                <a:spcPts val="0"/>
              </a:spcAft>
              <a:buClr>
                <a:schemeClr val="lt1"/>
              </a:buClr>
              <a:buSzPts val="4200"/>
              <a:buNone/>
              <a:defRPr sz="4200">
                <a:solidFill>
                  <a:schemeClr val="lt1"/>
                </a:solidFill>
              </a:defRPr>
            </a:lvl9pPr>
          </a:lstStyle>
          <a:p>
            <a:endParaRPr/>
          </a:p>
        </p:txBody>
      </p:sp>
      <p:sp>
        <p:nvSpPr>
          <p:cNvPr id="27" name="Google Shape;27;p3"/>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8"/>
        <p:cNvGrpSpPr/>
        <p:nvPr/>
      </p:nvGrpSpPr>
      <p:grpSpPr>
        <a:xfrm>
          <a:off x="0" y="0"/>
          <a:ext cx="0" cy="0"/>
          <a:chOff x="0" y="0"/>
          <a:chExt cx="0" cy="0"/>
        </a:xfrm>
      </p:grpSpPr>
      <p:grpSp>
        <p:nvGrpSpPr>
          <p:cNvPr id="29" name="Google Shape;29;p4"/>
          <p:cNvGrpSpPr/>
          <p:nvPr/>
        </p:nvGrpSpPr>
        <p:grpSpPr>
          <a:xfrm>
            <a:off x="0" y="3903669"/>
            <a:ext cx="9144000" cy="1239925"/>
            <a:chOff x="0" y="3903669"/>
            <a:chExt cx="9144000" cy="1239925"/>
          </a:xfrm>
        </p:grpSpPr>
        <p:sp>
          <p:nvSpPr>
            <p:cNvPr id="30" name="Google Shape;30;p4"/>
            <p:cNvSpPr/>
            <p:nvPr/>
          </p:nvSpPr>
          <p:spPr>
            <a:xfrm>
              <a:off x="8154895" y="3903669"/>
              <a:ext cx="989100" cy="9879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4"/>
            <p:cNvSpPr/>
            <p:nvPr/>
          </p:nvSpPr>
          <p:spPr>
            <a:xfrm flipH="1">
              <a:off x="6181163" y="3903669"/>
              <a:ext cx="989100" cy="9879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4"/>
            <p:cNvSpPr/>
            <p:nvPr/>
          </p:nvSpPr>
          <p:spPr>
            <a:xfrm>
              <a:off x="7170274" y="3903669"/>
              <a:ext cx="989100" cy="9879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4"/>
            <p:cNvSpPr/>
            <p:nvPr/>
          </p:nvSpPr>
          <p:spPr>
            <a:xfrm rot="10800000">
              <a:off x="8154757" y="3903682"/>
              <a:ext cx="989100" cy="987900"/>
            </a:xfrm>
            <a:prstGeom prst="rtTriangl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4"/>
            <p:cNvSpPr/>
            <p:nvPr/>
          </p:nvSpPr>
          <p:spPr>
            <a:xfrm>
              <a:off x="0" y="4891594"/>
              <a:ext cx="9144000" cy="2520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5" name="Google Shape;35;p4"/>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36" name="Google Shape;36;p4"/>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37" name="Google Shape;37;p4"/>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38"/>
        <p:cNvGrpSpPr/>
        <p:nvPr/>
      </p:nvGrpSpPr>
      <p:grpSpPr>
        <a:xfrm>
          <a:off x="0" y="0"/>
          <a:ext cx="0" cy="0"/>
          <a:chOff x="0" y="0"/>
          <a:chExt cx="0" cy="0"/>
        </a:xfrm>
      </p:grpSpPr>
      <p:sp>
        <p:nvSpPr>
          <p:cNvPr id="39" name="Google Shape;39;p5"/>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40" name="Google Shape;40;p5"/>
          <p:cNvSpPr txBox="1">
            <a:spLocks noGrp="1"/>
          </p:cNvSpPr>
          <p:nvPr>
            <p:ph type="body" idx="1"/>
          </p:nvPr>
        </p:nvSpPr>
        <p:spPr>
          <a:xfrm>
            <a:off x="311700" y="1229975"/>
            <a:ext cx="3999900" cy="33390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41" name="Google Shape;41;p5"/>
          <p:cNvSpPr txBox="1">
            <a:spLocks noGrp="1"/>
          </p:cNvSpPr>
          <p:nvPr>
            <p:ph type="body" idx="2"/>
          </p:nvPr>
        </p:nvSpPr>
        <p:spPr>
          <a:xfrm>
            <a:off x="4832400" y="1229975"/>
            <a:ext cx="3999900" cy="33390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42" name="Google Shape;42;p5"/>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3"/>
        <p:cNvGrpSpPr/>
        <p:nvPr/>
      </p:nvGrpSpPr>
      <p:grpSpPr>
        <a:xfrm>
          <a:off x="0" y="0"/>
          <a:ext cx="0" cy="0"/>
          <a:chOff x="0" y="0"/>
          <a:chExt cx="0" cy="0"/>
        </a:xfrm>
      </p:grpSpPr>
      <p:sp>
        <p:nvSpPr>
          <p:cNvPr id="44" name="Google Shape;44;p6"/>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45" name="Google Shape;45;p6"/>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6"/>
        <p:cNvGrpSpPr/>
        <p:nvPr/>
      </p:nvGrpSpPr>
      <p:grpSpPr>
        <a:xfrm>
          <a:off x="0" y="0"/>
          <a:ext cx="0" cy="0"/>
          <a:chOff x="0" y="0"/>
          <a:chExt cx="0" cy="0"/>
        </a:xfrm>
      </p:grpSpPr>
      <p:sp>
        <p:nvSpPr>
          <p:cNvPr id="47" name="Google Shape;47;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8" name="Google Shape;48;p7"/>
          <p:cNvSpPr txBox="1">
            <a:spLocks noGrp="1"/>
          </p:cNvSpPr>
          <p:nvPr>
            <p:ph type="body" idx="1"/>
          </p:nvPr>
        </p:nvSpPr>
        <p:spPr>
          <a:xfrm>
            <a:off x="311700" y="1465804"/>
            <a:ext cx="2808000" cy="3103200"/>
          </a:xfrm>
          <a:prstGeom prst="rect">
            <a:avLst/>
          </a:prstGeom>
        </p:spPr>
        <p:txBody>
          <a:bodyPr spcFirstLastPara="1"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49" name="Google Shape;49;p7"/>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4"/>
        </a:solidFill>
        <a:effectLst/>
      </p:bgPr>
    </p:bg>
    <p:spTree>
      <p:nvGrpSpPr>
        <p:cNvPr id="1" name="Shape 50"/>
        <p:cNvGrpSpPr/>
        <p:nvPr/>
      </p:nvGrpSpPr>
      <p:grpSpPr>
        <a:xfrm>
          <a:off x="0" y="0"/>
          <a:ext cx="0" cy="0"/>
          <a:chOff x="0" y="0"/>
          <a:chExt cx="0" cy="0"/>
        </a:xfrm>
      </p:grpSpPr>
      <p:grpSp>
        <p:nvGrpSpPr>
          <p:cNvPr id="51" name="Google Shape;51;p8"/>
          <p:cNvGrpSpPr/>
          <p:nvPr/>
        </p:nvGrpSpPr>
        <p:grpSpPr>
          <a:xfrm>
            <a:off x="6098378" y="5"/>
            <a:ext cx="3045625" cy="2030570"/>
            <a:chOff x="6098378" y="5"/>
            <a:chExt cx="3045625" cy="2030570"/>
          </a:xfrm>
        </p:grpSpPr>
        <p:sp>
          <p:nvSpPr>
            <p:cNvPr id="52" name="Google Shape;52;p8"/>
            <p:cNvSpPr/>
            <p:nvPr/>
          </p:nvSpPr>
          <p:spPr>
            <a:xfrm>
              <a:off x="8128803" y="16"/>
              <a:ext cx="1015200" cy="1015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8"/>
            <p:cNvSpPr/>
            <p:nvPr/>
          </p:nvSpPr>
          <p:spPr>
            <a:xfrm flipH="1">
              <a:off x="7113463" y="5"/>
              <a:ext cx="1015200" cy="10152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8"/>
            <p:cNvSpPr/>
            <p:nvPr/>
          </p:nvSpPr>
          <p:spPr>
            <a:xfrm rot="10800000" flipH="1">
              <a:off x="7113588" y="107"/>
              <a:ext cx="1015200" cy="1015200"/>
            </a:xfrm>
            <a:prstGeom prst="rtTriangl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8"/>
            <p:cNvSpPr/>
            <p:nvPr/>
          </p:nvSpPr>
          <p:spPr>
            <a:xfrm rot="10800000">
              <a:off x="6098378" y="97"/>
              <a:ext cx="1015200" cy="10152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8"/>
            <p:cNvSpPr/>
            <p:nvPr/>
          </p:nvSpPr>
          <p:spPr>
            <a:xfrm rot="10800000">
              <a:off x="8128789" y="1015375"/>
              <a:ext cx="1015200" cy="10152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7" name="Google Shape;57;p8"/>
          <p:cNvSpPr txBox="1">
            <a:spLocks noGrp="1"/>
          </p:cNvSpPr>
          <p:nvPr>
            <p:ph type="title"/>
          </p:nvPr>
        </p:nvSpPr>
        <p:spPr>
          <a:xfrm>
            <a:off x="490250" y="526350"/>
            <a:ext cx="5618700" cy="4090800"/>
          </a:xfrm>
          <a:prstGeom prst="rect">
            <a:avLst/>
          </a:prstGeom>
        </p:spPr>
        <p:txBody>
          <a:bodyPr spcFirstLastPara="1" wrap="square" lIns="91425" tIns="91425" rIns="91425" bIns="91425" anchor="ctr" anchorCtr="0"/>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a:endParaRPr/>
          </a:p>
        </p:txBody>
      </p:sp>
      <p:sp>
        <p:nvSpPr>
          <p:cNvPr id="58" name="Google Shape;58;p8"/>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59"/>
        <p:cNvGrpSpPr/>
        <p:nvPr/>
      </p:nvGrpSpPr>
      <p:grpSpPr>
        <a:xfrm>
          <a:off x="0" y="0"/>
          <a:ext cx="0" cy="0"/>
          <a:chOff x="0" y="0"/>
          <a:chExt cx="0" cy="0"/>
        </a:xfrm>
      </p:grpSpPr>
      <p:sp>
        <p:nvSpPr>
          <p:cNvPr id="60" name="Google Shape;60;p9"/>
          <p:cNvSpPr/>
          <p:nvPr/>
        </p:nvSpPr>
        <p:spPr>
          <a:xfrm>
            <a:off x="4572000" y="-175"/>
            <a:ext cx="45720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61" name="Google Shape;61;p9"/>
          <p:cNvCxnSpPr/>
          <p:nvPr/>
        </p:nvCxnSpPr>
        <p:spPr>
          <a:xfrm>
            <a:off x="5029675" y="4495500"/>
            <a:ext cx="468300" cy="0"/>
          </a:xfrm>
          <a:prstGeom prst="straightConnector1">
            <a:avLst/>
          </a:prstGeom>
          <a:noFill/>
          <a:ln w="19050" cap="flat" cmpd="sng">
            <a:solidFill>
              <a:schemeClr val="lt1"/>
            </a:solidFill>
            <a:prstDash val="solid"/>
            <a:round/>
            <a:headEnd type="none" w="sm" len="sm"/>
            <a:tailEnd type="none" w="sm" len="sm"/>
          </a:ln>
        </p:spPr>
      </p:cxnSp>
      <p:sp>
        <p:nvSpPr>
          <p:cNvPr id="62" name="Google Shape;62;p9"/>
          <p:cNvSpPr txBox="1">
            <a:spLocks noGrp="1"/>
          </p:cNvSpPr>
          <p:nvPr>
            <p:ph type="title"/>
          </p:nvPr>
        </p:nvSpPr>
        <p:spPr>
          <a:xfrm>
            <a:off x="265500" y="1151100"/>
            <a:ext cx="4045200" cy="1564500"/>
          </a:xfrm>
          <a:prstGeom prst="rect">
            <a:avLst/>
          </a:prstGeom>
        </p:spPr>
        <p:txBody>
          <a:bodyPr spcFirstLastPara="1" wrap="square" lIns="91425" tIns="91425" rIns="91425" bIns="91425" anchor="b" anchorCtr="0"/>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63" name="Google Shape;63;p9"/>
          <p:cNvSpPr txBox="1">
            <a:spLocks noGrp="1"/>
          </p:cNvSpPr>
          <p:nvPr>
            <p:ph type="subTitle" idx="1"/>
          </p:nvPr>
        </p:nvSpPr>
        <p:spPr>
          <a:xfrm>
            <a:off x="265500" y="2769001"/>
            <a:ext cx="4045200" cy="12693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64" name="Google Shape;64;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1600"/>
              </a:spcBef>
              <a:spcAft>
                <a:spcPts val="0"/>
              </a:spcAft>
              <a:buClr>
                <a:schemeClr val="lt1"/>
              </a:buClr>
              <a:buSzPts val="1400"/>
              <a:buChar char="○"/>
              <a:defRPr>
                <a:solidFill>
                  <a:schemeClr val="lt1"/>
                </a:solidFill>
              </a:defRPr>
            </a:lvl2pPr>
            <a:lvl3pPr marL="1371600" lvl="2" indent="-317500">
              <a:spcBef>
                <a:spcPts val="1600"/>
              </a:spcBef>
              <a:spcAft>
                <a:spcPts val="0"/>
              </a:spcAft>
              <a:buClr>
                <a:schemeClr val="lt1"/>
              </a:buClr>
              <a:buSzPts val="1400"/>
              <a:buChar char="■"/>
              <a:defRPr>
                <a:solidFill>
                  <a:schemeClr val="lt1"/>
                </a:solidFill>
              </a:defRPr>
            </a:lvl3pPr>
            <a:lvl4pPr marL="1828800" lvl="3" indent="-317500">
              <a:spcBef>
                <a:spcPts val="1600"/>
              </a:spcBef>
              <a:spcAft>
                <a:spcPts val="0"/>
              </a:spcAft>
              <a:buClr>
                <a:schemeClr val="lt1"/>
              </a:buClr>
              <a:buSzPts val="1400"/>
              <a:buChar char="●"/>
              <a:defRPr>
                <a:solidFill>
                  <a:schemeClr val="lt1"/>
                </a:solidFill>
              </a:defRPr>
            </a:lvl4pPr>
            <a:lvl5pPr marL="2286000" lvl="4" indent="-317500">
              <a:spcBef>
                <a:spcPts val="1600"/>
              </a:spcBef>
              <a:spcAft>
                <a:spcPts val="0"/>
              </a:spcAft>
              <a:buClr>
                <a:schemeClr val="lt1"/>
              </a:buClr>
              <a:buSzPts val="1400"/>
              <a:buChar char="○"/>
              <a:defRPr>
                <a:solidFill>
                  <a:schemeClr val="lt1"/>
                </a:solidFill>
              </a:defRPr>
            </a:lvl5pPr>
            <a:lvl6pPr marL="2743200" lvl="5" indent="-317500">
              <a:spcBef>
                <a:spcPts val="1600"/>
              </a:spcBef>
              <a:spcAft>
                <a:spcPts val="0"/>
              </a:spcAft>
              <a:buClr>
                <a:schemeClr val="lt1"/>
              </a:buClr>
              <a:buSzPts val="1400"/>
              <a:buChar char="■"/>
              <a:defRPr>
                <a:solidFill>
                  <a:schemeClr val="lt1"/>
                </a:solidFill>
              </a:defRPr>
            </a:lvl6pPr>
            <a:lvl7pPr marL="3200400" lvl="6" indent="-317500">
              <a:spcBef>
                <a:spcPts val="1600"/>
              </a:spcBef>
              <a:spcAft>
                <a:spcPts val="0"/>
              </a:spcAft>
              <a:buClr>
                <a:schemeClr val="lt1"/>
              </a:buClr>
              <a:buSzPts val="1400"/>
              <a:buChar char="●"/>
              <a:defRPr>
                <a:solidFill>
                  <a:schemeClr val="lt1"/>
                </a:solidFill>
              </a:defRPr>
            </a:lvl7pPr>
            <a:lvl8pPr marL="3657600" lvl="7" indent="-317500">
              <a:spcBef>
                <a:spcPts val="1600"/>
              </a:spcBef>
              <a:spcAft>
                <a:spcPts val="0"/>
              </a:spcAft>
              <a:buClr>
                <a:schemeClr val="lt1"/>
              </a:buClr>
              <a:buSzPts val="1400"/>
              <a:buChar char="○"/>
              <a:defRPr>
                <a:solidFill>
                  <a:schemeClr val="lt1"/>
                </a:solidFill>
              </a:defRPr>
            </a:lvl8pPr>
            <a:lvl9pPr marL="4114800" lvl="8" indent="-317500">
              <a:spcBef>
                <a:spcPts val="1600"/>
              </a:spcBef>
              <a:spcAft>
                <a:spcPts val="1600"/>
              </a:spcAft>
              <a:buClr>
                <a:schemeClr val="lt1"/>
              </a:buClr>
              <a:buSzPts val="1400"/>
              <a:buChar char="■"/>
              <a:defRPr>
                <a:solidFill>
                  <a:schemeClr val="lt1"/>
                </a:solidFill>
              </a:defRPr>
            </a:lvl9pPr>
          </a:lstStyle>
          <a:p>
            <a:endParaRPr/>
          </a:p>
        </p:txBody>
      </p:sp>
      <p:sp>
        <p:nvSpPr>
          <p:cNvPr id="65" name="Google Shape;65;p9"/>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66"/>
        <p:cNvGrpSpPr/>
        <p:nvPr/>
      </p:nvGrpSpPr>
      <p:grpSpPr>
        <a:xfrm>
          <a:off x="0" y="0"/>
          <a:ext cx="0" cy="0"/>
          <a:chOff x="0" y="0"/>
          <a:chExt cx="0" cy="0"/>
        </a:xfrm>
      </p:grpSpPr>
      <p:sp>
        <p:nvSpPr>
          <p:cNvPr id="67" name="Google Shape;67;p10"/>
          <p:cNvSpPr txBox="1">
            <a:spLocks noGrp="1"/>
          </p:cNvSpPr>
          <p:nvPr>
            <p:ph type="body" idx="1"/>
          </p:nvPr>
        </p:nvSpPr>
        <p:spPr>
          <a:xfrm>
            <a:off x="319500" y="4230575"/>
            <a:ext cx="5998800" cy="5988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SzPts val="1800"/>
              <a:buNone/>
              <a:defRPr/>
            </a:lvl1pPr>
          </a:lstStyle>
          <a:p>
            <a:endParaRPr/>
          </a:p>
        </p:txBody>
      </p:sp>
      <p:sp>
        <p:nvSpPr>
          <p:cNvPr id="68" name="Google Shape;68;p10"/>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geometric">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10000"/>
            <a:ext cx="8520600" cy="6078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1pPr>
            <a:lvl2pPr lvl="1">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2pPr>
            <a:lvl3pPr lvl="2">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3pPr>
            <a:lvl4pPr lvl="3">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4pPr>
            <a:lvl5pPr lvl="4">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5pPr>
            <a:lvl6pPr lvl="5">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6pPr>
            <a:lvl7pPr lvl="6">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7pPr>
            <a:lvl8pPr lvl="7">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8pPr>
            <a:lvl9pPr lvl="8">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9pPr>
          </a:lstStyle>
          <a:p>
            <a:endParaRPr/>
          </a:p>
        </p:txBody>
      </p:sp>
      <p:sp>
        <p:nvSpPr>
          <p:cNvPr id="7" name="Google Shape;7;p1"/>
          <p:cNvSpPr txBox="1">
            <a:spLocks noGrp="1"/>
          </p:cNvSpPr>
          <p:nvPr>
            <p:ph type="body" idx="1"/>
          </p:nvPr>
        </p:nvSpPr>
        <p:spPr>
          <a:xfrm>
            <a:off x="311700" y="1229875"/>
            <a:ext cx="8520600" cy="3339000"/>
          </a:xfrm>
          <a:prstGeom prst="rect">
            <a:avLst/>
          </a:prstGeom>
          <a:noFill/>
          <a:ln>
            <a:noFill/>
          </a:ln>
        </p:spPr>
        <p:txBody>
          <a:bodyPr spcFirstLastPara="1" wrap="square" lIns="91425" tIns="91425" rIns="91425" bIns="91425" anchor="t" anchorCtr="0"/>
          <a:lstStyle>
            <a:lvl1pPr marL="457200" lvl="0" indent="-342900">
              <a:lnSpc>
                <a:spcPct val="115000"/>
              </a:lnSpc>
              <a:spcBef>
                <a:spcPts val="0"/>
              </a:spcBef>
              <a:spcAft>
                <a:spcPts val="0"/>
              </a:spcAft>
              <a:buClr>
                <a:schemeClr val="dk2"/>
              </a:buClr>
              <a:buSzPts val="1800"/>
              <a:buFont typeface="Roboto"/>
              <a:buChar char="●"/>
              <a:defRPr sz="1800">
                <a:solidFill>
                  <a:schemeClr val="dk2"/>
                </a:solidFill>
                <a:latin typeface="Roboto"/>
                <a:ea typeface="Roboto"/>
                <a:cs typeface="Roboto"/>
                <a:sym typeface="Roboto"/>
              </a:defRPr>
            </a:lvl1pPr>
            <a:lvl2pPr marL="914400" lvl="1" indent="-3175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2pPr>
            <a:lvl3pPr marL="1371600" lvl="2" indent="-3175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3pPr>
            <a:lvl4pPr marL="1828800" lvl="3" indent="-3175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4pPr>
            <a:lvl5pPr marL="2286000" lvl="4" indent="-3175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5pPr>
            <a:lvl6pPr marL="2743200" lvl="5" indent="-3175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6pPr>
            <a:lvl7pPr marL="3200400" lvl="6" indent="-3175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7pPr>
            <a:lvl8pPr marL="3657600" lvl="7" indent="-3175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8pPr>
            <a:lvl9pPr marL="4114800" lvl="8" indent="-317500">
              <a:lnSpc>
                <a:spcPct val="115000"/>
              </a:lnSpc>
              <a:spcBef>
                <a:spcPts val="1600"/>
              </a:spcBef>
              <a:spcAft>
                <a:spcPts val="1600"/>
              </a:spcAft>
              <a:buClr>
                <a:schemeClr val="dk2"/>
              </a:buClr>
              <a:buSzPts val="1400"/>
              <a:buFont typeface="Roboto"/>
              <a:buChar char="■"/>
              <a:defRPr>
                <a:solidFill>
                  <a:schemeClr val="dk2"/>
                </a:solidFill>
                <a:latin typeface="Roboto"/>
                <a:ea typeface="Roboto"/>
                <a:cs typeface="Roboto"/>
                <a:sym typeface="Roboto"/>
              </a:defRPr>
            </a:lvl9pPr>
          </a:lstStyle>
          <a:p>
            <a:endParaRPr/>
          </a:p>
        </p:txBody>
      </p:sp>
      <p:sp>
        <p:nvSpPr>
          <p:cNvPr id="8" name="Google Shape;8;p1"/>
          <p:cNvSpPr txBox="1">
            <a:spLocks noGrp="1"/>
          </p:cNvSpPr>
          <p:nvPr>
            <p:ph type="sldNum" idx="12"/>
          </p:nvPr>
        </p:nvSpPr>
        <p:spPr>
          <a:xfrm>
            <a:off x="8460431" y="4651190"/>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lt1"/>
                </a:solidFill>
                <a:latin typeface="Roboto"/>
                <a:ea typeface="Roboto"/>
                <a:cs typeface="Roboto"/>
                <a:sym typeface="Roboto"/>
              </a:defRPr>
            </a:lvl1pPr>
            <a:lvl2pPr lvl="1" algn="r">
              <a:buNone/>
              <a:defRPr sz="1000">
                <a:solidFill>
                  <a:schemeClr val="lt1"/>
                </a:solidFill>
                <a:latin typeface="Roboto"/>
                <a:ea typeface="Roboto"/>
                <a:cs typeface="Roboto"/>
                <a:sym typeface="Roboto"/>
              </a:defRPr>
            </a:lvl2pPr>
            <a:lvl3pPr lvl="2" algn="r">
              <a:buNone/>
              <a:defRPr sz="1000">
                <a:solidFill>
                  <a:schemeClr val="lt1"/>
                </a:solidFill>
                <a:latin typeface="Roboto"/>
                <a:ea typeface="Roboto"/>
                <a:cs typeface="Roboto"/>
                <a:sym typeface="Roboto"/>
              </a:defRPr>
            </a:lvl3pPr>
            <a:lvl4pPr lvl="3" algn="r">
              <a:buNone/>
              <a:defRPr sz="1000">
                <a:solidFill>
                  <a:schemeClr val="lt1"/>
                </a:solidFill>
                <a:latin typeface="Roboto"/>
                <a:ea typeface="Roboto"/>
                <a:cs typeface="Roboto"/>
                <a:sym typeface="Roboto"/>
              </a:defRPr>
            </a:lvl4pPr>
            <a:lvl5pPr lvl="4" algn="r">
              <a:buNone/>
              <a:defRPr sz="1000">
                <a:solidFill>
                  <a:schemeClr val="lt1"/>
                </a:solidFill>
                <a:latin typeface="Roboto"/>
                <a:ea typeface="Roboto"/>
                <a:cs typeface="Roboto"/>
                <a:sym typeface="Roboto"/>
              </a:defRPr>
            </a:lvl5pPr>
            <a:lvl6pPr lvl="5" algn="r">
              <a:buNone/>
              <a:defRPr sz="1000">
                <a:solidFill>
                  <a:schemeClr val="lt1"/>
                </a:solidFill>
                <a:latin typeface="Roboto"/>
                <a:ea typeface="Roboto"/>
                <a:cs typeface="Roboto"/>
                <a:sym typeface="Roboto"/>
              </a:defRPr>
            </a:lvl6pPr>
            <a:lvl7pPr lvl="6" algn="r">
              <a:buNone/>
              <a:defRPr sz="1000">
                <a:solidFill>
                  <a:schemeClr val="lt1"/>
                </a:solidFill>
                <a:latin typeface="Roboto"/>
                <a:ea typeface="Roboto"/>
                <a:cs typeface="Roboto"/>
                <a:sym typeface="Roboto"/>
              </a:defRPr>
            </a:lvl7pPr>
            <a:lvl8pPr lvl="7" algn="r">
              <a:buNone/>
              <a:defRPr sz="1000">
                <a:solidFill>
                  <a:schemeClr val="lt1"/>
                </a:solidFill>
                <a:latin typeface="Roboto"/>
                <a:ea typeface="Roboto"/>
                <a:cs typeface="Roboto"/>
                <a:sym typeface="Roboto"/>
              </a:defRPr>
            </a:lvl8pPr>
            <a:lvl9pPr lvl="8" algn="r">
              <a:buNone/>
              <a:defRPr sz="1000">
                <a:solidFill>
                  <a:schemeClr val="lt1"/>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3"/>
          <p:cNvSpPr txBox="1">
            <a:spLocks noGrp="1"/>
          </p:cNvSpPr>
          <p:nvPr>
            <p:ph type="ctrTitle"/>
          </p:nvPr>
        </p:nvSpPr>
        <p:spPr>
          <a:xfrm>
            <a:off x="598100" y="1775222"/>
            <a:ext cx="8222100" cy="8388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Pregnancy Termination:</a:t>
            </a:r>
            <a:br>
              <a:rPr lang="en"/>
            </a:br>
            <a:r>
              <a:rPr lang="en"/>
              <a:t>Indications, Procedures and Challenges		</a:t>
            </a:r>
            <a:endParaRPr/>
          </a:p>
        </p:txBody>
      </p:sp>
      <p:sp>
        <p:nvSpPr>
          <p:cNvPr id="86" name="Google Shape;86;p13"/>
          <p:cNvSpPr txBox="1">
            <a:spLocks noGrp="1"/>
          </p:cNvSpPr>
          <p:nvPr>
            <p:ph type="subTitle" idx="1"/>
          </p:nvPr>
        </p:nvSpPr>
        <p:spPr>
          <a:xfrm>
            <a:off x="598088" y="2715913"/>
            <a:ext cx="8222100" cy="432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Michele K. Silverstein, MD, FACOG</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p22"/>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Considerations of Maternal Disease and Pregnancy</a:t>
            </a:r>
            <a:endParaRPr/>
          </a:p>
        </p:txBody>
      </p:sp>
      <p:sp>
        <p:nvSpPr>
          <p:cNvPr id="140" name="Google Shape;140;p22"/>
          <p:cNvSpPr txBox="1">
            <a:spLocks noGrp="1"/>
          </p:cNvSpPr>
          <p:nvPr>
            <p:ph type="body" idx="1"/>
          </p:nvPr>
        </p:nvSpPr>
        <p:spPr>
          <a:xfrm>
            <a:off x="287725" y="1661300"/>
            <a:ext cx="8520600" cy="33390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AutoNum type="arabicPeriod"/>
            </a:pPr>
            <a:r>
              <a:rPr lang="en"/>
              <a:t>What is the impact of the disease on the pregnancy?</a:t>
            </a:r>
            <a:endParaRPr/>
          </a:p>
          <a:p>
            <a:pPr marL="457200" lvl="0" indent="-342900" algn="l" rtl="0">
              <a:spcBef>
                <a:spcPts val="0"/>
              </a:spcBef>
              <a:spcAft>
                <a:spcPts val="0"/>
              </a:spcAft>
              <a:buSzPts val="1800"/>
              <a:buAutoNum type="arabicPeriod"/>
            </a:pPr>
            <a:r>
              <a:rPr lang="en"/>
              <a:t>What is the impact of pregnancy on the disease, both short and long term?</a:t>
            </a:r>
            <a:endParaRPr/>
          </a:p>
          <a:p>
            <a:pPr marL="457200" lvl="0" indent="-342900" algn="l" rtl="0">
              <a:spcBef>
                <a:spcPts val="0"/>
              </a:spcBef>
              <a:spcAft>
                <a:spcPts val="0"/>
              </a:spcAft>
              <a:buSzPts val="1800"/>
              <a:buAutoNum type="arabicPeriod"/>
            </a:pPr>
            <a:r>
              <a:rPr lang="en"/>
              <a:t>What management would be recommended without pregnancy?</a:t>
            </a:r>
            <a:endParaRPr/>
          </a:p>
          <a:p>
            <a:pPr marL="457200" lvl="0" indent="-342900" algn="l" rtl="0">
              <a:spcBef>
                <a:spcPts val="0"/>
              </a:spcBef>
              <a:spcAft>
                <a:spcPts val="0"/>
              </a:spcAft>
              <a:buSzPts val="1800"/>
              <a:buAutoNum type="arabicPeriod"/>
            </a:pPr>
            <a:r>
              <a:rPr lang="en"/>
              <a:t>Can the change in management be justified?</a:t>
            </a:r>
            <a:endParaRPr/>
          </a:p>
          <a:p>
            <a:pPr marL="457200" lvl="0" indent="-342900" algn="l" rtl="0">
              <a:spcBef>
                <a:spcPts val="0"/>
              </a:spcBef>
              <a:spcAft>
                <a:spcPts val="0"/>
              </a:spcAft>
              <a:buSzPts val="1800"/>
              <a:buAutoNum type="arabicPeriod"/>
            </a:pPr>
            <a:r>
              <a:rPr lang="en"/>
              <a:t>What are the risks/benefits to the mother and fetus and are they aligned or contrary to each other?</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23"/>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Maternal Medical Conditions</a:t>
            </a:r>
            <a:endParaRPr/>
          </a:p>
          <a:p>
            <a:pPr marL="0" lvl="0" indent="0" algn="l" rtl="0">
              <a:spcBef>
                <a:spcPts val="0"/>
              </a:spcBef>
              <a:spcAft>
                <a:spcPts val="0"/>
              </a:spcAft>
              <a:buNone/>
            </a:pPr>
            <a:endParaRPr/>
          </a:p>
        </p:txBody>
      </p:sp>
      <p:sp>
        <p:nvSpPr>
          <p:cNvPr id="146" name="Google Shape;146;p23"/>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AutoNum type="arabicPeriod"/>
            </a:pPr>
            <a:r>
              <a:rPr lang="en"/>
              <a:t>Cardiovascular Disease</a:t>
            </a:r>
            <a:endParaRPr/>
          </a:p>
          <a:p>
            <a:pPr marL="457200" lvl="0" indent="-342900" algn="l" rtl="0">
              <a:spcBef>
                <a:spcPts val="0"/>
              </a:spcBef>
              <a:spcAft>
                <a:spcPts val="0"/>
              </a:spcAft>
              <a:buSzPts val="1800"/>
              <a:buAutoNum type="arabicPeriod"/>
            </a:pPr>
            <a:r>
              <a:rPr lang="en"/>
              <a:t>Surgically Corrected Structural Heart Disease</a:t>
            </a:r>
            <a:endParaRPr/>
          </a:p>
          <a:p>
            <a:pPr marL="457200" lvl="0" indent="-342900" algn="l" rtl="0">
              <a:spcBef>
                <a:spcPts val="0"/>
              </a:spcBef>
              <a:spcAft>
                <a:spcPts val="0"/>
              </a:spcAft>
              <a:buSzPts val="1800"/>
              <a:buAutoNum type="arabicPeriod"/>
            </a:pPr>
            <a:r>
              <a:rPr lang="en"/>
              <a:t>Chronic Hypertension</a:t>
            </a:r>
            <a:endParaRPr/>
          </a:p>
          <a:p>
            <a:pPr marL="457200" lvl="0" indent="-342900" algn="l" rtl="0">
              <a:spcBef>
                <a:spcPts val="0"/>
              </a:spcBef>
              <a:spcAft>
                <a:spcPts val="0"/>
              </a:spcAft>
              <a:buSzPts val="1800"/>
              <a:buAutoNum type="arabicPeriod"/>
            </a:pPr>
            <a:r>
              <a:rPr lang="en"/>
              <a:t>Diabetes</a:t>
            </a:r>
            <a:endParaRPr/>
          </a:p>
          <a:p>
            <a:pPr marL="457200" lvl="0" indent="-342900" algn="l" rtl="0">
              <a:spcBef>
                <a:spcPts val="0"/>
              </a:spcBef>
              <a:spcAft>
                <a:spcPts val="0"/>
              </a:spcAft>
              <a:buSzPts val="1800"/>
              <a:buAutoNum type="arabicPeriod"/>
            </a:pPr>
            <a:r>
              <a:rPr lang="en"/>
              <a:t>Malignancy</a:t>
            </a:r>
            <a:endParaRPr/>
          </a:p>
          <a:p>
            <a:pPr marL="457200" lvl="0" indent="-342900" algn="l" rtl="0">
              <a:spcBef>
                <a:spcPts val="0"/>
              </a:spcBef>
              <a:spcAft>
                <a:spcPts val="0"/>
              </a:spcAft>
              <a:buSzPts val="1800"/>
              <a:buAutoNum type="arabicPeriod"/>
            </a:pPr>
            <a:r>
              <a:rPr lang="en"/>
              <a:t>Neurologic</a:t>
            </a:r>
            <a:endParaRPr/>
          </a:p>
          <a:p>
            <a:pPr marL="457200" lvl="0" indent="-342900" algn="l" rtl="0">
              <a:spcBef>
                <a:spcPts val="0"/>
              </a:spcBef>
              <a:spcAft>
                <a:spcPts val="0"/>
              </a:spcAft>
              <a:buSzPts val="1800"/>
              <a:buAutoNum type="arabicPeriod"/>
            </a:pPr>
            <a:r>
              <a:rPr lang="en"/>
              <a:t>Psychiatric</a:t>
            </a:r>
            <a:endParaRPr/>
          </a:p>
          <a:p>
            <a:pPr marL="457200" lvl="0" indent="-342900" algn="l" rtl="0">
              <a:spcBef>
                <a:spcPts val="0"/>
              </a:spcBef>
              <a:spcAft>
                <a:spcPts val="0"/>
              </a:spcAft>
              <a:buSzPts val="1800"/>
              <a:buAutoNum type="arabicPeriod"/>
            </a:pPr>
            <a:r>
              <a:rPr lang="en"/>
              <a:t>Surgery</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Google Shape;151;p24"/>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Psychosocial Factors</a:t>
            </a:r>
            <a:endParaRPr/>
          </a:p>
        </p:txBody>
      </p:sp>
      <p:sp>
        <p:nvSpPr>
          <p:cNvPr id="152" name="Google Shape;152;p24"/>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AutoNum type="arabicPeriod"/>
            </a:pPr>
            <a:r>
              <a:rPr lang="en"/>
              <a:t>Relationship Issues</a:t>
            </a:r>
            <a:endParaRPr/>
          </a:p>
          <a:p>
            <a:pPr marL="457200" lvl="0" indent="-342900" algn="l" rtl="0">
              <a:spcBef>
                <a:spcPts val="0"/>
              </a:spcBef>
              <a:spcAft>
                <a:spcPts val="0"/>
              </a:spcAft>
              <a:buSzPts val="1800"/>
              <a:buAutoNum type="arabicPeriod"/>
            </a:pPr>
            <a:r>
              <a:rPr lang="en"/>
              <a:t>Other life stressors</a:t>
            </a:r>
            <a:endParaRPr/>
          </a:p>
          <a:p>
            <a:pPr marL="457200" lvl="0" indent="-342900" algn="l" rtl="0">
              <a:spcBef>
                <a:spcPts val="0"/>
              </a:spcBef>
              <a:spcAft>
                <a:spcPts val="0"/>
              </a:spcAft>
              <a:buSzPts val="1800"/>
              <a:buAutoNum type="arabicPeriod"/>
            </a:pPr>
            <a:r>
              <a:rPr lang="en"/>
              <a:t>Financial</a:t>
            </a:r>
            <a:endParaRPr/>
          </a:p>
          <a:p>
            <a:pPr marL="457200" lvl="0" indent="-342900" algn="l" rtl="0">
              <a:spcBef>
                <a:spcPts val="0"/>
              </a:spcBef>
              <a:spcAft>
                <a:spcPts val="0"/>
              </a:spcAft>
              <a:buSzPts val="1800"/>
              <a:buAutoNum type="arabicPeriod"/>
            </a:pPr>
            <a:r>
              <a:rPr lang="en"/>
              <a:t>Impact on the family</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25"/>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Other Indications		</a:t>
            </a:r>
            <a:endParaRPr/>
          </a:p>
        </p:txBody>
      </p:sp>
      <p:sp>
        <p:nvSpPr>
          <p:cNvPr id="158" name="Google Shape;158;p25"/>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AutoNum type="arabicPeriod"/>
            </a:pPr>
            <a:r>
              <a:rPr lang="en"/>
              <a:t>Elective, no medical or other factors considered</a:t>
            </a:r>
            <a:endParaRPr/>
          </a:p>
          <a:p>
            <a:pPr marL="457200" lvl="0" indent="-342900" algn="l" rtl="0">
              <a:spcBef>
                <a:spcPts val="0"/>
              </a:spcBef>
              <a:spcAft>
                <a:spcPts val="0"/>
              </a:spcAft>
              <a:buSzPts val="1800"/>
              <a:buAutoNum type="arabicPeriod"/>
            </a:pPr>
            <a:r>
              <a:rPr lang="en"/>
              <a:t>Ectopic pregnancy which requires surgery or other medical management</a:t>
            </a:r>
            <a:endParaRPr/>
          </a:p>
          <a:p>
            <a:pPr marL="457200" lvl="0" indent="0" algn="l" rtl="0">
              <a:spcBef>
                <a:spcPts val="1600"/>
              </a:spcBef>
              <a:spcAft>
                <a:spcPts val="1600"/>
              </a:spcAft>
              <a:buNone/>
            </a:pP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p26"/>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Options/Methods of Pregnancy Termination</a:t>
            </a:r>
            <a:endParaRPr/>
          </a:p>
        </p:txBody>
      </p:sp>
      <p:sp>
        <p:nvSpPr>
          <p:cNvPr id="164" name="Google Shape;164;p26"/>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AutoNum type="arabicPeriod"/>
            </a:pPr>
            <a:r>
              <a:rPr lang="en"/>
              <a:t>Choices are gestational age dependent</a:t>
            </a:r>
            <a:endParaRPr/>
          </a:p>
          <a:p>
            <a:pPr marL="457200" lvl="0" indent="-342900" algn="l" rtl="0">
              <a:spcBef>
                <a:spcPts val="0"/>
              </a:spcBef>
              <a:spcAft>
                <a:spcPts val="0"/>
              </a:spcAft>
              <a:buSzPts val="1800"/>
              <a:buAutoNum type="arabicPeriod"/>
            </a:pPr>
            <a:r>
              <a:rPr lang="en"/>
              <a:t>Surgical </a:t>
            </a:r>
            <a:endParaRPr/>
          </a:p>
          <a:p>
            <a:pPr marL="457200" lvl="0" indent="-342900" algn="l" rtl="0">
              <a:spcBef>
                <a:spcPts val="0"/>
              </a:spcBef>
              <a:spcAft>
                <a:spcPts val="0"/>
              </a:spcAft>
              <a:buSzPts val="1800"/>
              <a:buAutoNum type="arabicPeriod"/>
            </a:pPr>
            <a:r>
              <a:rPr lang="en"/>
              <a:t>Medical</a:t>
            </a:r>
            <a:endParaRPr/>
          </a:p>
          <a:p>
            <a:pPr marL="457200" lvl="0" indent="-342900" algn="l" rtl="0">
              <a:spcBef>
                <a:spcPts val="0"/>
              </a:spcBef>
              <a:spcAft>
                <a:spcPts val="0"/>
              </a:spcAft>
              <a:buSzPts val="1800"/>
              <a:buAutoNum type="arabicPeriod"/>
            </a:pPr>
            <a:r>
              <a:rPr lang="en"/>
              <a:t>Expectant (in the cases of fetal demise)</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Google Shape;169;p27"/>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Surgical Methods of Pregnancy Termination	</a:t>
            </a:r>
            <a:endParaRPr/>
          </a:p>
        </p:txBody>
      </p:sp>
      <p:sp>
        <p:nvSpPr>
          <p:cNvPr id="170" name="Google Shape;170;p27"/>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AutoNum type="arabicPeriod"/>
            </a:pPr>
            <a:r>
              <a:rPr lang="en"/>
              <a:t>Transcervical Evacuation</a:t>
            </a:r>
            <a:endParaRPr/>
          </a:p>
          <a:p>
            <a:pPr marL="914400" lvl="1" indent="-317500" algn="l" rtl="0">
              <a:spcBef>
                <a:spcPts val="0"/>
              </a:spcBef>
              <a:spcAft>
                <a:spcPts val="0"/>
              </a:spcAft>
              <a:buSzPts val="1400"/>
              <a:buAutoNum type="alphaLcPeriod"/>
            </a:pPr>
            <a:r>
              <a:rPr lang="en"/>
              <a:t>Dilatation and Curettage  (D&amp;C)</a:t>
            </a:r>
            <a:endParaRPr/>
          </a:p>
          <a:p>
            <a:pPr marL="914400" lvl="1" indent="-317500" algn="l" rtl="0">
              <a:spcBef>
                <a:spcPts val="0"/>
              </a:spcBef>
              <a:spcAft>
                <a:spcPts val="0"/>
              </a:spcAft>
              <a:buSzPts val="1400"/>
              <a:buAutoNum type="alphaLcPeriod"/>
            </a:pPr>
            <a:r>
              <a:rPr lang="en"/>
              <a:t>Dilatation and Evacuation (D&amp;E)</a:t>
            </a:r>
            <a:endParaRPr/>
          </a:p>
          <a:p>
            <a:pPr marL="457200" lvl="0" indent="-342900" algn="l" rtl="0">
              <a:spcBef>
                <a:spcPts val="0"/>
              </a:spcBef>
              <a:spcAft>
                <a:spcPts val="0"/>
              </a:spcAft>
              <a:buSzPts val="1800"/>
              <a:buAutoNum type="arabicPeriod"/>
            </a:pPr>
            <a:r>
              <a:rPr lang="en"/>
              <a:t>Major Operations</a:t>
            </a:r>
            <a:endParaRPr/>
          </a:p>
          <a:p>
            <a:pPr marL="914400" lvl="1" indent="-317500" algn="l" rtl="0">
              <a:spcBef>
                <a:spcPts val="0"/>
              </a:spcBef>
              <a:spcAft>
                <a:spcPts val="0"/>
              </a:spcAft>
              <a:buSzPts val="1400"/>
              <a:buAutoNum type="alphaLcPeriod"/>
            </a:pPr>
            <a:r>
              <a:rPr lang="en"/>
              <a:t>Hysterotomy</a:t>
            </a:r>
            <a:endParaRPr/>
          </a:p>
          <a:p>
            <a:pPr marL="914400" lvl="1" indent="-317500" algn="l" rtl="0">
              <a:spcBef>
                <a:spcPts val="0"/>
              </a:spcBef>
              <a:spcAft>
                <a:spcPts val="0"/>
              </a:spcAft>
              <a:buSzPts val="1400"/>
              <a:buAutoNum type="alphaLcPeriod"/>
            </a:pPr>
            <a:r>
              <a:rPr lang="en"/>
              <a:t>Hysterectomy</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Google Shape;175;p28"/>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Dilatation and Curettage</a:t>
            </a:r>
            <a:endParaRPr/>
          </a:p>
        </p:txBody>
      </p:sp>
      <p:sp>
        <p:nvSpPr>
          <p:cNvPr id="176" name="Google Shape;176;p28"/>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AutoNum type="arabicPeriod"/>
            </a:pPr>
            <a:r>
              <a:rPr lang="en"/>
              <a:t>Curettage by vacuum aspiration performed at gestational age of less than or equal to 12 weeks</a:t>
            </a:r>
            <a:endParaRPr/>
          </a:p>
          <a:p>
            <a:pPr marL="457200" lvl="0" indent="-342900" algn="l" rtl="0">
              <a:spcBef>
                <a:spcPts val="0"/>
              </a:spcBef>
              <a:spcAft>
                <a:spcPts val="0"/>
              </a:spcAft>
              <a:buSzPts val="1800"/>
              <a:buAutoNum type="arabicPeriod"/>
            </a:pPr>
            <a:r>
              <a:rPr lang="en"/>
              <a:t>Technique of Menstrual Extraction can be used in the earliest of cases </a:t>
            </a:r>
            <a:endParaRPr/>
          </a:p>
          <a:p>
            <a:pPr marL="914400" lvl="1" indent="-317500" algn="l" rtl="0">
              <a:spcBef>
                <a:spcPts val="0"/>
              </a:spcBef>
              <a:spcAft>
                <a:spcPts val="0"/>
              </a:spcAft>
              <a:buSzPts val="1400"/>
              <a:buAutoNum type="alphaLcPeriod"/>
            </a:pPr>
            <a:r>
              <a:rPr lang="en"/>
              <a:t>Use of a flexible cannula attached to an aspirator or syringe </a:t>
            </a:r>
            <a:endParaRPr/>
          </a:p>
          <a:p>
            <a:pPr marL="914400" lvl="1" indent="-317500" algn="l" rtl="0">
              <a:spcBef>
                <a:spcPts val="0"/>
              </a:spcBef>
              <a:spcAft>
                <a:spcPts val="0"/>
              </a:spcAft>
              <a:buSzPts val="1400"/>
              <a:buAutoNum type="alphaLcPeriod"/>
            </a:pPr>
            <a:r>
              <a:rPr lang="en"/>
              <a:t>Manual Vacuum Aspiration (MVA)</a:t>
            </a:r>
            <a:endParaRPr/>
          </a:p>
          <a:p>
            <a:pPr marL="914400" lvl="1" indent="-317500" algn="l" rtl="0">
              <a:spcBef>
                <a:spcPts val="0"/>
              </a:spcBef>
              <a:spcAft>
                <a:spcPts val="0"/>
              </a:spcAft>
              <a:buSzPts val="1400"/>
              <a:buAutoNum type="alphaLcPeriod"/>
            </a:pPr>
            <a:r>
              <a:rPr lang="en"/>
              <a:t>Generally does not require cervical dilation</a:t>
            </a:r>
            <a:endParaRPr/>
          </a:p>
          <a:p>
            <a:pPr marL="457200" lvl="0" indent="-342900" algn="l" rtl="0">
              <a:spcBef>
                <a:spcPts val="0"/>
              </a:spcBef>
              <a:spcAft>
                <a:spcPts val="0"/>
              </a:spcAft>
              <a:buSzPts val="1800"/>
              <a:buAutoNum type="arabicPeriod"/>
            </a:pPr>
            <a:r>
              <a:rPr lang="en"/>
              <a:t>Electric Vacuum Extraction (EVA) more commonly performed</a:t>
            </a:r>
            <a:endParaRPr/>
          </a:p>
          <a:p>
            <a:pPr marL="914400" lvl="1" indent="-317500" algn="l" rtl="0">
              <a:spcBef>
                <a:spcPts val="0"/>
              </a:spcBef>
              <a:spcAft>
                <a:spcPts val="0"/>
              </a:spcAft>
              <a:buSzPts val="1400"/>
              <a:buAutoNum type="alphaLcPeriod"/>
            </a:pPr>
            <a:r>
              <a:rPr lang="en"/>
              <a:t>Requires cervical dilation</a:t>
            </a:r>
            <a:endParaRPr/>
          </a:p>
          <a:p>
            <a:pPr marL="914400" lvl="1" indent="-317500" algn="l" rtl="0">
              <a:spcBef>
                <a:spcPts val="0"/>
              </a:spcBef>
              <a:spcAft>
                <a:spcPts val="0"/>
              </a:spcAft>
              <a:buSzPts val="1400"/>
              <a:buAutoNum type="alphaLcPeriod"/>
            </a:pPr>
            <a:r>
              <a:rPr lang="en"/>
              <a:t>Use of either local or general anesthesia</a:t>
            </a:r>
            <a:endParaRPr/>
          </a:p>
          <a:p>
            <a:pPr marL="914400" lvl="1" indent="-317500" algn="l" rtl="0">
              <a:spcBef>
                <a:spcPts val="0"/>
              </a:spcBef>
              <a:spcAft>
                <a:spcPts val="0"/>
              </a:spcAft>
              <a:buSzPts val="1400"/>
              <a:buAutoNum type="alphaLcPeriod"/>
            </a:pPr>
            <a:r>
              <a:rPr lang="en"/>
              <a:t>Greater than 6 weeks </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81" name="Google Shape;181;p29"/>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Dilatation and Evacuation</a:t>
            </a:r>
            <a:endParaRPr/>
          </a:p>
        </p:txBody>
      </p:sp>
      <p:sp>
        <p:nvSpPr>
          <p:cNvPr id="182" name="Google Shape;182;p29"/>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AutoNum type="arabicPeriod"/>
            </a:pPr>
            <a:r>
              <a:rPr lang="en"/>
              <a:t>Term used for cervical dilatation followed by evacuation of the products of conception after 12 weeks</a:t>
            </a:r>
            <a:endParaRPr/>
          </a:p>
          <a:p>
            <a:pPr marL="457200" lvl="0" indent="-342900" algn="l" rtl="0">
              <a:spcBef>
                <a:spcPts val="0"/>
              </a:spcBef>
              <a:spcAft>
                <a:spcPts val="0"/>
              </a:spcAft>
              <a:buSzPts val="1800"/>
              <a:buAutoNum type="arabicPeriod"/>
            </a:pPr>
            <a:r>
              <a:rPr lang="en"/>
              <a:t>Predominant method of termination beyond 12 weeks</a:t>
            </a:r>
            <a:endParaRPr/>
          </a:p>
          <a:p>
            <a:pPr marL="457200" lvl="0" indent="-342900" algn="l" rtl="0">
              <a:spcBef>
                <a:spcPts val="0"/>
              </a:spcBef>
              <a:spcAft>
                <a:spcPts val="0"/>
              </a:spcAft>
              <a:buSzPts val="1800"/>
              <a:buAutoNum type="arabicPeriod"/>
            </a:pPr>
            <a:r>
              <a:rPr lang="en"/>
              <a:t>Requires a greater degree of cervical dilatation which necessitates the use of osmotic dilators for a period of 6-48 hours prior to the procedure</a:t>
            </a:r>
            <a:endParaRPr/>
          </a:p>
          <a:p>
            <a:pPr marL="457200" lvl="0" indent="-342900" algn="l" rtl="0">
              <a:spcBef>
                <a:spcPts val="0"/>
              </a:spcBef>
              <a:spcAft>
                <a:spcPts val="0"/>
              </a:spcAft>
              <a:buSzPts val="1800"/>
              <a:buAutoNum type="arabicPeriod"/>
            </a:pPr>
            <a:r>
              <a:rPr lang="en"/>
              <a:t>Tents of Laminaria Japonica, a natural seaweed are the most commonly used dilators</a:t>
            </a:r>
            <a:endParaRPr/>
          </a:p>
          <a:p>
            <a:pPr marL="457200" lvl="0" indent="-342900" algn="l" rtl="0">
              <a:spcBef>
                <a:spcPts val="0"/>
              </a:spcBef>
              <a:spcAft>
                <a:spcPts val="0"/>
              </a:spcAft>
              <a:buSzPts val="1800"/>
              <a:buAutoNum type="arabicPeriod"/>
            </a:pPr>
            <a:r>
              <a:rPr lang="en"/>
              <a:t>Use of special forceps to remove the larger volumes of tissue</a:t>
            </a:r>
            <a:endParaRPr/>
          </a:p>
          <a:p>
            <a:pPr marL="457200" lvl="0" indent="-342900" algn="l" rtl="0">
              <a:spcBef>
                <a:spcPts val="0"/>
              </a:spcBef>
              <a:spcAft>
                <a:spcPts val="0"/>
              </a:spcAft>
              <a:buSzPts val="1800"/>
              <a:buAutoNum type="arabicPeriod"/>
            </a:pPr>
            <a:r>
              <a:rPr lang="en"/>
              <a:t>Prostaglandins may also be used for cervical ripening. </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86"/>
        <p:cNvGrpSpPr/>
        <p:nvPr/>
      </p:nvGrpSpPr>
      <p:grpSpPr>
        <a:xfrm>
          <a:off x="0" y="0"/>
          <a:ext cx="0" cy="0"/>
          <a:chOff x="0" y="0"/>
          <a:chExt cx="0" cy="0"/>
        </a:xfrm>
      </p:grpSpPr>
      <p:sp>
        <p:nvSpPr>
          <p:cNvPr id="187" name="Google Shape;187;p30"/>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Major Operations</a:t>
            </a:r>
            <a:endParaRPr/>
          </a:p>
        </p:txBody>
      </p:sp>
      <p:sp>
        <p:nvSpPr>
          <p:cNvPr id="188" name="Google Shape;188;p30"/>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AutoNum type="arabicPeriod"/>
            </a:pPr>
            <a:r>
              <a:rPr lang="en"/>
              <a:t>Rarely Performed</a:t>
            </a:r>
            <a:endParaRPr/>
          </a:p>
          <a:p>
            <a:pPr marL="457200" lvl="0" indent="-342900" algn="l" rtl="0">
              <a:spcBef>
                <a:spcPts val="0"/>
              </a:spcBef>
              <a:spcAft>
                <a:spcPts val="0"/>
              </a:spcAft>
              <a:buSzPts val="1800"/>
              <a:buAutoNum type="arabicPeriod"/>
            </a:pPr>
            <a:r>
              <a:rPr lang="en"/>
              <a:t>Hysterotomy</a:t>
            </a:r>
            <a:br>
              <a:rPr lang="en"/>
            </a:br>
            <a:r>
              <a:rPr lang="en"/>
              <a:t>- a surgical incision in the uterus by a transabdominal approach, in essence, a cesarean section</a:t>
            </a:r>
            <a:endParaRPr/>
          </a:p>
          <a:p>
            <a:pPr marL="457200" lvl="0" indent="-342900" algn="l" rtl="0">
              <a:spcBef>
                <a:spcPts val="0"/>
              </a:spcBef>
              <a:spcAft>
                <a:spcPts val="0"/>
              </a:spcAft>
              <a:buSzPts val="1800"/>
              <a:buAutoNum type="arabicPeriod"/>
            </a:pPr>
            <a:r>
              <a:rPr lang="en"/>
              <a:t>Hysterectomy</a:t>
            </a:r>
            <a:endParaRPr/>
          </a:p>
          <a:p>
            <a:pPr marL="457200" lvl="0" indent="-342900" algn="l" rtl="0">
              <a:spcBef>
                <a:spcPts val="0"/>
              </a:spcBef>
              <a:spcAft>
                <a:spcPts val="0"/>
              </a:spcAft>
              <a:buSzPts val="1800"/>
              <a:buAutoNum type="arabicPeriod"/>
            </a:pPr>
            <a:r>
              <a:rPr lang="en"/>
              <a:t>Most commonly performed with abnormal placentation or to complete a failed or complicated D&amp;E</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Google Shape;193;p31"/>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Non-surgical Options	</a:t>
            </a:r>
            <a:endParaRPr/>
          </a:p>
        </p:txBody>
      </p:sp>
      <p:sp>
        <p:nvSpPr>
          <p:cNvPr id="194" name="Google Shape;194;p31"/>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AutoNum type="arabicPeriod"/>
            </a:pPr>
            <a:r>
              <a:rPr lang="en"/>
              <a:t>Medical Abortion</a:t>
            </a:r>
            <a:endParaRPr/>
          </a:p>
          <a:p>
            <a:pPr marL="457200" lvl="0" indent="-342900" algn="l" rtl="0">
              <a:spcBef>
                <a:spcPts val="0"/>
              </a:spcBef>
              <a:spcAft>
                <a:spcPts val="0"/>
              </a:spcAft>
              <a:buSzPts val="1800"/>
              <a:buAutoNum type="arabicPeriod"/>
            </a:pPr>
            <a:r>
              <a:rPr lang="en"/>
              <a:t>Induction of Labor</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4"/>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Overview </a:t>
            </a:r>
            <a:endParaRPr/>
          </a:p>
        </p:txBody>
      </p:sp>
      <p:sp>
        <p:nvSpPr>
          <p:cNvPr id="92" name="Google Shape;92;p14"/>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AutoNum type="arabicPeriod"/>
            </a:pPr>
            <a:r>
              <a:rPr lang="en"/>
              <a:t>Indications for Pregnancy Termination</a:t>
            </a:r>
            <a:endParaRPr/>
          </a:p>
          <a:p>
            <a:pPr marL="457200" lvl="0" indent="-342900" algn="l" rtl="0">
              <a:spcBef>
                <a:spcPts val="0"/>
              </a:spcBef>
              <a:spcAft>
                <a:spcPts val="0"/>
              </a:spcAft>
              <a:buSzPts val="1800"/>
              <a:buAutoNum type="arabicPeriod"/>
            </a:pPr>
            <a:r>
              <a:rPr lang="en"/>
              <a:t>Methods/Choice of Procedure</a:t>
            </a:r>
            <a:endParaRPr/>
          </a:p>
          <a:p>
            <a:pPr marL="457200" lvl="0" indent="-342900" algn="l" rtl="0">
              <a:spcBef>
                <a:spcPts val="0"/>
              </a:spcBef>
              <a:spcAft>
                <a:spcPts val="0"/>
              </a:spcAft>
              <a:buSzPts val="1800"/>
              <a:buAutoNum type="arabicPeriod"/>
            </a:pPr>
            <a:r>
              <a:rPr lang="en"/>
              <a:t>Complications</a:t>
            </a:r>
            <a:endParaRPr/>
          </a:p>
          <a:p>
            <a:pPr marL="457200" lvl="0" indent="0" algn="l" rtl="0">
              <a:spcBef>
                <a:spcPts val="1600"/>
              </a:spcBef>
              <a:spcAft>
                <a:spcPts val="1600"/>
              </a:spcAft>
              <a:buNone/>
            </a:pPr>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98"/>
        <p:cNvGrpSpPr/>
        <p:nvPr/>
      </p:nvGrpSpPr>
      <p:grpSpPr>
        <a:xfrm>
          <a:off x="0" y="0"/>
          <a:ext cx="0" cy="0"/>
          <a:chOff x="0" y="0"/>
          <a:chExt cx="0" cy="0"/>
        </a:xfrm>
      </p:grpSpPr>
      <p:sp>
        <p:nvSpPr>
          <p:cNvPr id="199" name="Google Shape;199;p32"/>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Medical Abortion</a:t>
            </a:r>
            <a:endParaRPr/>
          </a:p>
          <a:p>
            <a:pPr marL="0" lvl="0" indent="0" algn="l" rtl="0">
              <a:spcBef>
                <a:spcPts val="0"/>
              </a:spcBef>
              <a:spcAft>
                <a:spcPts val="0"/>
              </a:spcAft>
              <a:buNone/>
            </a:pPr>
            <a:endParaRPr/>
          </a:p>
        </p:txBody>
      </p:sp>
      <p:sp>
        <p:nvSpPr>
          <p:cNvPr id="200" name="Google Shape;200;p32"/>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AutoNum type="arabicPeriod"/>
            </a:pPr>
            <a:r>
              <a:rPr lang="en"/>
              <a:t>May be used up to 63 days of gestation, calculated by the LMP or 9 weeks gestational age by sonogram</a:t>
            </a:r>
            <a:endParaRPr/>
          </a:p>
          <a:p>
            <a:pPr marL="457200" lvl="0" indent="-342900" algn="l" rtl="0">
              <a:spcBef>
                <a:spcPts val="0"/>
              </a:spcBef>
              <a:spcAft>
                <a:spcPts val="0"/>
              </a:spcAft>
              <a:buSzPts val="1800"/>
              <a:buAutoNum type="arabicPeriod"/>
            </a:pPr>
            <a:r>
              <a:rPr lang="en"/>
              <a:t>Most common regimen in the US is mifepristone 200 mg PO followed by buccal administration of 800 mcg of misoprostol 24-48 hours later</a:t>
            </a:r>
            <a:endParaRPr/>
          </a:p>
          <a:p>
            <a:pPr marL="457200" lvl="0" indent="-342900" algn="l" rtl="0">
              <a:spcBef>
                <a:spcPts val="0"/>
              </a:spcBef>
              <a:spcAft>
                <a:spcPts val="0"/>
              </a:spcAft>
              <a:buSzPts val="1800"/>
              <a:buAutoNum type="arabicPeriod"/>
            </a:pPr>
            <a:r>
              <a:rPr lang="en"/>
              <a:t>Usually causes expulsion of the pregnancy within several hours of the misoprostol dose</a:t>
            </a:r>
            <a:endParaRPr/>
          </a:p>
          <a:p>
            <a:pPr marL="457200" lvl="0" indent="-342900" algn="l" rtl="0">
              <a:spcBef>
                <a:spcPts val="0"/>
              </a:spcBef>
              <a:spcAft>
                <a:spcPts val="0"/>
              </a:spcAft>
              <a:buSzPts val="1800"/>
              <a:buAutoNum type="arabicPeriod"/>
            </a:pPr>
            <a:r>
              <a:rPr lang="en"/>
              <a:t>Up to 5% require surgical intervention</a:t>
            </a:r>
            <a:endParaRPr/>
          </a:p>
          <a:p>
            <a:pPr marL="457200" lvl="0" indent="-342900" algn="l" rtl="0">
              <a:spcBef>
                <a:spcPts val="0"/>
              </a:spcBef>
              <a:spcAft>
                <a:spcPts val="0"/>
              </a:spcAft>
              <a:buSzPts val="1800"/>
              <a:buAutoNum type="arabicPeriod"/>
            </a:pPr>
            <a:r>
              <a:rPr lang="en"/>
              <a:t>Increased risk of Clostridial infection</a:t>
            </a:r>
            <a:endParaRPr/>
          </a:p>
          <a:p>
            <a:pPr marL="457200" lvl="0" indent="-342900" algn="l" rtl="0">
              <a:spcBef>
                <a:spcPts val="0"/>
              </a:spcBef>
              <a:spcAft>
                <a:spcPts val="0"/>
              </a:spcAft>
              <a:buSzPts val="1800"/>
              <a:buAutoNum type="arabicPeriod"/>
            </a:pPr>
            <a:r>
              <a:rPr lang="en"/>
              <a:t>Misoprostol is taken in the privacy of one’s home</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33"/>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Induction of Labor</a:t>
            </a:r>
            <a:endParaRPr/>
          </a:p>
        </p:txBody>
      </p:sp>
      <p:sp>
        <p:nvSpPr>
          <p:cNvPr id="206" name="Google Shape;206;p33"/>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AutoNum type="arabicPeriod"/>
            </a:pPr>
            <a:r>
              <a:rPr lang="en"/>
              <a:t>Termination of Pregnancy by stimulation of labor like contractions that cause eventual expulsion of the fetus</a:t>
            </a:r>
            <a:endParaRPr/>
          </a:p>
          <a:p>
            <a:pPr marL="457200" lvl="0" indent="-342900" algn="l" rtl="0">
              <a:spcBef>
                <a:spcPts val="0"/>
              </a:spcBef>
              <a:spcAft>
                <a:spcPts val="0"/>
              </a:spcAft>
              <a:buSzPts val="1800"/>
              <a:buAutoNum type="arabicPeriod"/>
            </a:pPr>
            <a:r>
              <a:rPr lang="en"/>
              <a:t>Instillation of hypertonic solution of saline or urea into the uterine cavity to cause contractions</a:t>
            </a:r>
            <a:endParaRPr/>
          </a:p>
          <a:p>
            <a:pPr marL="457200" lvl="0" indent="-342900" algn="l" rtl="0">
              <a:spcBef>
                <a:spcPts val="0"/>
              </a:spcBef>
              <a:spcAft>
                <a:spcPts val="0"/>
              </a:spcAft>
              <a:buSzPts val="1800"/>
              <a:buAutoNum type="arabicPeriod"/>
            </a:pPr>
            <a:r>
              <a:rPr lang="en"/>
              <a:t>More commonly, prostaglandins and/or oxytocin are used</a:t>
            </a:r>
            <a:endParaRPr/>
          </a:p>
          <a:p>
            <a:pPr marL="457200" lvl="0" indent="-342900" algn="l" rtl="0">
              <a:spcBef>
                <a:spcPts val="0"/>
              </a:spcBef>
              <a:spcAft>
                <a:spcPts val="0"/>
              </a:spcAft>
              <a:buSzPts val="1800"/>
              <a:buAutoNum type="arabicPeriod"/>
            </a:pPr>
            <a:r>
              <a:rPr lang="en"/>
              <a:t>Gestational age dependent</a:t>
            </a:r>
            <a:endParaRPr/>
          </a:p>
          <a:p>
            <a:pPr marL="457200" lvl="0" indent="-342900" algn="l" rtl="0">
              <a:spcBef>
                <a:spcPts val="0"/>
              </a:spcBef>
              <a:spcAft>
                <a:spcPts val="0"/>
              </a:spcAft>
              <a:buSzPts val="1800"/>
              <a:buAutoNum type="arabicPeriod"/>
            </a:pPr>
            <a:r>
              <a:rPr lang="en"/>
              <a:t>Must be done in a hospital setting</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1" name="Google Shape;211;p34"/>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Risks and Complications of Pregnancy Termination</a:t>
            </a:r>
            <a:endParaRPr/>
          </a:p>
        </p:txBody>
      </p:sp>
      <p:sp>
        <p:nvSpPr>
          <p:cNvPr id="212" name="Google Shape;212;p34"/>
          <p:cNvSpPr txBox="1">
            <a:spLocks noGrp="1"/>
          </p:cNvSpPr>
          <p:nvPr>
            <p:ph type="body" idx="1"/>
          </p:nvPr>
        </p:nvSpPr>
        <p:spPr>
          <a:xfrm>
            <a:off x="311700" y="1690050"/>
            <a:ext cx="8520600" cy="33390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AutoNum type="arabicPeriod"/>
            </a:pPr>
            <a:r>
              <a:rPr lang="en"/>
              <a:t>Immediate</a:t>
            </a:r>
            <a:endParaRPr/>
          </a:p>
          <a:p>
            <a:pPr marL="457200" lvl="0" indent="-342900" algn="l" rtl="0">
              <a:spcBef>
                <a:spcPts val="0"/>
              </a:spcBef>
              <a:spcAft>
                <a:spcPts val="0"/>
              </a:spcAft>
              <a:buSzPts val="1800"/>
              <a:buAutoNum type="arabicPeriod"/>
            </a:pPr>
            <a:r>
              <a:rPr lang="en"/>
              <a:t>Delayed</a:t>
            </a:r>
            <a:endParaRPr/>
          </a:p>
          <a:p>
            <a:pPr marL="457200" lvl="0" indent="-342900" algn="l" rtl="0">
              <a:spcBef>
                <a:spcPts val="0"/>
              </a:spcBef>
              <a:spcAft>
                <a:spcPts val="0"/>
              </a:spcAft>
              <a:buSzPts val="1800"/>
              <a:buAutoNum type="arabicPeriod"/>
            </a:pPr>
            <a:r>
              <a:rPr lang="en"/>
              <a:t>Late</a:t>
            </a:r>
            <a:endParaRPr/>
          </a:p>
          <a:p>
            <a:pPr marL="457200" lvl="0" indent="-342900" algn="l" rtl="0">
              <a:spcBef>
                <a:spcPts val="0"/>
              </a:spcBef>
              <a:spcAft>
                <a:spcPts val="0"/>
              </a:spcAft>
              <a:buSzPts val="1800"/>
              <a:buAutoNum type="arabicPeriod"/>
            </a:pPr>
            <a:r>
              <a:rPr lang="en"/>
              <a:t>Both medical and surgical methods have risk of complications</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16"/>
        <p:cNvGrpSpPr/>
        <p:nvPr/>
      </p:nvGrpSpPr>
      <p:grpSpPr>
        <a:xfrm>
          <a:off x="0" y="0"/>
          <a:ext cx="0" cy="0"/>
          <a:chOff x="0" y="0"/>
          <a:chExt cx="0" cy="0"/>
        </a:xfrm>
      </p:grpSpPr>
      <p:sp>
        <p:nvSpPr>
          <p:cNvPr id="217" name="Google Shape;217;p35"/>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Immediate Complications	</a:t>
            </a:r>
            <a:endParaRPr/>
          </a:p>
        </p:txBody>
      </p:sp>
      <p:sp>
        <p:nvSpPr>
          <p:cNvPr id="218" name="Google Shape;218;p35"/>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AutoNum type="arabicPeriod"/>
            </a:pPr>
            <a:r>
              <a:rPr lang="en"/>
              <a:t>During or within 3 hours of procedure</a:t>
            </a:r>
            <a:endParaRPr/>
          </a:p>
          <a:p>
            <a:pPr marL="457200" lvl="0" indent="-342900" algn="l" rtl="0">
              <a:spcBef>
                <a:spcPts val="0"/>
              </a:spcBef>
              <a:spcAft>
                <a:spcPts val="0"/>
              </a:spcAft>
              <a:buSzPts val="1800"/>
              <a:buAutoNum type="arabicPeriod"/>
            </a:pPr>
            <a:r>
              <a:rPr lang="en"/>
              <a:t>Uterine perforation (3-20/1000)</a:t>
            </a:r>
            <a:endParaRPr/>
          </a:p>
          <a:p>
            <a:pPr marL="457200" lvl="0" indent="-342900" algn="l" rtl="0">
              <a:spcBef>
                <a:spcPts val="0"/>
              </a:spcBef>
              <a:spcAft>
                <a:spcPts val="0"/>
              </a:spcAft>
              <a:buSzPts val="1800"/>
              <a:buAutoNum type="arabicPeriod"/>
            </a:pPr>
            <a:r>
              <a:rPr lang="en"/>
              <a:t>Hemorrhage</a:t>
            </a:r>
            <a:endParaRPr/>
          </a:p>
          <a:p>
            <a:pPr marL="457200" lvl="0" indent="-342900" algn="l" rtl="0">
              <a:spcBef>
                <a:spcPts val="0"/>
              </a:spcBef>
              <a:spcAft>
                <a:spcPts val="0"/>
              </a:spcAft>
              <a:buSzPts val="1800"/>
              <a:buAutoNum type="arabicPeriod"/>
            </a:pPr>
            <a:r>
              <a:rPr lang="en"/>
              <a:t>Cervical injury</a:t>
            </a:r>
            <a:endParaRPr/>
          </a:p>
          <a:p>
            <a:pPr marL="457200" lvl="0" indent="-342900" algn="l" rtl="0">
              <a:spcBef>
                <a:spcPts val="0"/>
              </a:spcBef>
              <a:spcAft>
                <a:spcPts val="0"/>
              </a:spcAft>
              <a:buSzPts val="1800"/>
              <a:buAutoNum type="arabicPeriod"/>
            </a:pPr>
            <a:r>
              <a:rPr lang="en"/>
              <a:t>Anesthetic Complications</a:t>
            </a:r>
            <a:endParaRPr/>
          </a:p>
          <a:p>
            <a:pPr marL="457200" lvl="0" indent="-342900" algn="l" rtl="0">
              <a:spcBef>
                <a:spcPts val="0"/>
              </a:spcBef>
              <a:spcAft>
                <a:spcPts val="0"/>
              </a:spcAft>
              <a:buSzPts val="1800"/>
              <a:buAutoNum type="arabicPeriod"/>
            </a:pPr>
            <a:r>
              <a:rPr lang="en"/>
              <a:t>Amniotic Fluid Embolism</a:t>
            </a:r>
            <a:endParaRPr/>
          </a:p>
          <a:p>
            <a:pPr marL="457200" lvl="0" indent="0" algn="l" rtl="0">
              <a:spcBef>
                <a:spcPts val="1600"/>
              </a:spcBef>
              <a:spcAft>
                <a:spcPts val="1600"/>
              </a:spcAft>
              <a:buNone/>
            </a:pPr>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22"/>
        <p:cNvGrpSpPr/>
        <p:nvPr/>
      </p:nvGrpSpPr>
      <p:grpSpPr>
        <a:xfrm>
          <a:off x="0" y="0"/>
          <a:ext cx="0" cy="0"/>
          <a:chOff x="0" y="0"/>
          <a:chExt cx="0" cy="0"/>
        </a:xfrm>
      </p:grpSpPr>
      <p:sp>
        <p:nvSpPr>
          <p:cNvPr id="223" name="Google Shape;223;p36"/>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Delayed Complications</a:t>
            </a:r>
            <a:endParaRPr/>
          </a:p>
        </p:txBody>
      </p:sp>
      <p:sp>
        <p:nvSpPr>
          <p:cNvPr id="224" name="Google Shape;224;p36"/>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AutoNum type="arabicPeriod"/>
            </a:pPr>
            <a:r>
              <a:rPr lang="en"/>
              <a:t>3 hours to 28 days post-procedure</a:t>
            </a:r>
            <a:endParaRPr/>
          </a:p>
          <a:p>
            <a:pPr marL="457200" lvl="0" indent="-342900" algn="l" rtl="0">
              <a:spcBef>
                <a:spcPts val="0"/>
              </a:spcBef>
              <a:spcAft>
                <a:spcPts val="0"/>
              </a:spcAft>
              <a:buSzPts val="1800"/>
              <a:buAutoNum type="arabicPeriod"/>
            </a:pPr>
            <a:r>
              <a:rPr lang="en"/>
              <a:t>Infection</a:t>
            </a:r>
            <a:endParaRPr/>
          </a:p>
          <a:p>
            <a:pPr marL="457200" lvl="0" indent="-342900" algn="l" rtl="0">
              <a:spcBef>
                <a:spcPts val="0"/>
              </a:spcBef>
              <a:spcAft>
                <a:spcPts val="0"/>
              </a:spcAft>
              <a:buSzPts val="1800"/>
              <a:buAutoNum type="arabicPeriod"/>
            </a:pPr>
            <a:r>
              <a:rPr lang="en"/>
              <a:t>Hemorrhage</a:t>
            </a:r>
            <a:endParaRPr/>
          </a:p>
          <a:p>
            <a:pPr marL="457200" lvl="0" indent="-342900" algn="l" rtl="0">
              <a:spcBef>
                <a:spcPts val="0"/>
              </a:spcBef>
              <a:spcAft>
                <a:spcPts val="0"/>
              </a:spcAft>
              <a:buSzPts val="1800"/>
              <a:buAutoNum type="arabicPeriod"/>
            </a:pPr>
            <a:r>
              <a:rPr lang="en"/>
              <a:t>Failed procedure, retained products of conception</a:t>
            </a:r>
            <a:endParaRPr/>
          </a:p>
          <a:p>
            <a:pPr marL="457200" lvl="0" indent="0" algn="l" rtl="0">
              <a:spcBef>
                <a:spcPts val="1600"/>
              </a:spcBef>
              <a:spcAft>
                <a:spcPts val="1600"/>
              </a:spcAft>
              <a:buNone/>
            </a:pPr>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Google Shape;229;p37"/>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Late Complications</a:t>
            </a:r>
            <a:endParaRPr/>
          </a:p>
          <a:p>
            <a:pPr marL="0" lvl="0" indent="0" algn="l" rtl="0">
              <a:spcBef>
                <a:spcPts val="0"/>
              </a:spcBef>
              <a:spcAft>
                <a:spcPts val="0"/>
              </a:spcAft>
              <a:buNone/>
            </a:pPr>
            <a:endParaRPr/>
          </a:p>
        </p:txBody>
      </p:sp>
      <p:sp>
        <p:nvSpPr>
          <p:cNvPr id="230" name="Google Shape;230;p37"/>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AutoNum type="arabicPeriod"/>
            </a:pPr>
            <a:r>
              <a:rPr lang="en"/>
              <a:t>Asherman’s Syndrome- Intrauterine Adhesions</a:t>
            </a:r>
            <a:endParaRPr/>
          </a:p>
          <a:p>
            <a:pPr marL="457200" lvl="0" indent="-342900" algn="l" rtl="0">
              <a:spcBef>
                <a:spcPts val="0"/>
              </a:spcBef>
              <a:spcAft>
                <a:spcPts val="0"/>
              </a:spcAft>
              <a:buSzPts val="1800"/>
              <a:buAutoNum type="arabicPeriod"/>
            </a:pPr>
            <a:r>
              <a:rPr lang="en"/>
              <a:t>Cervical Incompetence</a:t>
            </a:r>
            <a:endParaRPr/>
          </a:p>
          <a:p>
            <a:pPr marL="457200" lvl="0" indent="-342900" algn="l" rtl="0">
              <a:spcBef>
                <a:spcPts val="0"/>
              </a:spcBef>
              <a:spcAft>
                <a:spcPts val="0"/>
              </a:spcAft>
              <a:buSzPts val="1800"/>
              <a:buAutoNum type="arabicPeriod"/>
            </a:pPr>
            <a:r>
              <a:rPr lang="en"/>
              <a:t>Psychological Effects</a:t>
            </a:r>
            <a:endParaRPr/>
          </a:p>
          <a:p>
            <a:pPr marL="914400" lvl="1" indent="-317500" algn="l" rtl="0">
              <a:spcBef>
                <a:spcPts val="0"/>
              </a:spcBef>
              <a:spcAft>
                <a:spcPts val="0"/>
              </a:spcAft>
              <a:buSzPts val="1400"/>
              <a:buAutoNum type="alphaLcPeriod"/>
            </a:pPr>
            <a:r>
              <a:rPr lang="en"/>
              <a:t>Guilt</a:t>
            </a:r>
            <a:endParaRPr/>
          </a:p>
          <a:p>
            <a:pPr marL="914400" lvl="1" indent="-317500" algn="l" rtl="0">
              <a:spcBef>
                <a:spcPts val="0"/>
              </a:spcBef>
              <a:spcAft>
                <a:spcPts val="0"/>
              </a:spcAft>
              <a:buSzPts val="1400"/>
              <a:buAutoNum type="alphaLcPeriod"/>
            </a:pPr>
            <a:r>
              <a:rPr lang="en"/>
              <a:t>Depression</a:t>
            </a:r>
            <a:endParaRPr/>
          </a:p>
          <a:p>
            <a:pPr marL="914400" lvl="1" indent="-317500" algn="l" rtl="0">
              <a:spcBef>
                <a:spcPts val="0"/>
              </a:spcBef>
              <a:spcAft>
                <a:spcPts val="0"/>
              </a:spcAft>
              <a:buSzPts val="1400"/>
              <a:buAutoNum type="alphaLcPeriod"/>
            </a:pPr>
            <a:r>
              <a:rPr lang="en"/>
              <a:t>Anxiety</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34"/>
        <p:cNvGrpSpPr/>
        <p:nvPr/>
      </p:nvGrpSpPr>
      <p:grpSpPr>
        <a:xfrm>
          <a:off x="0" y="0"/>
          <a:ext cx="0" cy="0"/>
          <a:chOff x="0" y="0"/>
          <a:chExt cx="0" cy="0"/>
        </a:xfrm>
      </p:grpSpPr>
      <p:sp>
        <p:nvSpPr>
          <p:cNvPr id="235" name="Google Shape;235;p38"/>
          <p:cNvSpPr txBox="1">
            <a:spLocks noGrp="1"/>
          </p:cNvSpPr>
          <p:nvPr>
            <p:ph type="title"/>
          </p:nvPr>
        </p:nvSpPr>
        <p:spPr>
          <a:xfrm>
            <a:off x="311700" y="1556400"/>
            <a:ext cx="8520600" cy="2030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800">
                <a:solidFill>
                  <a:srgbClr val="FFFFFF"/>
                </a:solidFill>
              </a:rPr>
              <a:t>Abortion is never simple, no matter the state, the stage of pregnancy nor the reason.</a:t>
            </a:r>
            <a:endParaRPr>
              <a:solidFill>
                <a:srgbClr val="FFFFFF"/>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5"/>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Abortion	</a:t>
            </a:r>
            <a:endParaRPr/>
          </a:p>
          <a:p>
            <a:pPr marL="0" lvl="0" indent="0" algn="l" rtl="0">
              <a:spcBef>
                <a:spcPts val="0"/>
              </a:spcBef>
              <a:spcAft>
                <a:spcPts val="0"/>
              </a:spcAft>
              <a:buNone/>
            </a:pPr>
            <a:endParaRPr/>
          </a:p>
        </p:txBody>
      </p:sp>
      <p:sp>
        <p:nvSpPr>
          <p:cNvPr id="98" name="Google Shape;98;p15"/>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a:t>The termination of a pregnancy after, accompanied by, resulting in or closely followed by the death of an embryo or fetus.</a:t>
            </a:r>
            <a:endParaRPr/>
          </a:p>
          <a:p>
            <a:pPr marL="0" lvl="0" indent="0" algn="l" rtl="0">
              <a:spcBef>
                <a:spcPts val="1600"/>
              </a:spcBef>
              <a:spcAft>
                <a:spcPts val="0"/>
              </a:spcAft>
              <a:buNone/>
            </a:pPr>
            <a:r>
              <a:rPr lang="en"/>
              <a:t>	Spontaneous expulsion of a human fetus (i.e. miscarriage)</a:t>
            </a:r>
            <a:endParaRPr/>
          </a:p>
          <a:p>
            <a:pPr marL="457200" lvl="0" indent="-342900" algn="l" rtl="0">
              <a:spcBef>
                <a:spcPts val="1600"/>
              </a:spcBef>
              <a:spcAft>
                <a:spcPts val="0"/>
              </a:spcAft>
              <a:buSzPts val="1800"/>
              <a:buChar char="●"/>
            </a:pPr>
            <a:r>
              <a:rPr lang="en"/>
              <a:t>The medical procedure of inducing expulsion of a human fetus to terminate a pregnancy.</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16"/>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Induced abortion is one of the most commonly performed gynecologic procedures in the US </a:t>
            </a:r>
            <a:endParaRPr/>
          </a:p>
        </p:txBody>
      </p:sp>
      <p:sp>
        <p:nvSpPr>
          <p:cNvPr id="104" name="Google Shape;104;p16"/>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a:p>
            <a:pPr marL="457200" lvl="0" indent="-342900" algn="l" rtl="0">
              <a:spcBef>
                <a:spcPts val="1600"/>
              </a:spcBef>
              <a:spcAft>
                <a:spcPts val="0"/>
              </a:spcAft>
              <a:buSzPts val="1800"/>
              <a:buChar char="●"/>
            </a:pPr>
            <a:r>
              <a:rPr lang="en"/>
              <a:t>&lt;50% done at less than or equal to 8 weeks of gestation</a:t>
            </a:r>
            <a:endParaRPr/>
          </a:p>
          <a:p>
            <a:pPr marL="457200" lvl="0" indent="-342900" algn="l" rtl="0">
              <a:spcBef>
                <a:spcPts val="0"/>
              </a:spcBef>
              <a:spcAft>
                <a:spcPts val="0"/>
              </a:spcAft>
              <a:buSzPts val="1800"/>
              <a:buChar char="●"/>
            </a:pPr>
            <a:r>
              <a:rPr lang="en"/>
              <a:t>90% done within the first twelve weeks of gestation</a:t>
            </a:r>
            <a:endParaRPr/>
          </a:p>
          <a:p>
            <a:pPr marL="457200" lvl="0" indent="-342900" algn="l" rtl="0">
              <a:spcBef>
                <a:spcPts val="0"/>
              </a:spcBef>
              <a:spcAft>
                <a:spcPts val="0"/>
              </a:spcAft>
              <a:buSzPts val="1800"/>
              <a:buChar char="●"/>
            </a:pPr>
            <a:r>
              <a:rPr lang="en"/>
              <a:t>1% done after 20 weeks of gestation</a:t>
            </a:r>
            <a:endParaRPr/>
          </a:p>
          <a:p>
            <a:pPr marL="0" lvl="0" indent="0" algn="l" rtl="0">
              <a:spcBef>
                <a:spcPts val="1600"/>
              </a:spcBef>
              <a:spcAft>
                <a:spcPts val="1600"/>
              </a:spcAft>
              <a:buNone/>
            </a:pP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Google Shape;109;p17"/>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Safety	</a:t>
            </a:r>
            <a:endParaRPr/>
          </a:p>
        </p:txBody>
      </p:sp>
      <p:sp>
        <p:nvSpPr>
          <p:cNvPr id="110" name="Google Shape;110;p17"/>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a:t>From a public health perspective, safe and legal abortion services are a cornerstone of maternal health care</a:t>
            </a:r>
            <a:endParaRPr/>
          </a:p>
          <a:p>
            <a:pPr marL="457200" lvl="0" indent="-342900" algn="l" rtl="0">
              <a:spcBef>
                <a:spcPts val="0"/>
              </a:spcBef>
              <a:spcAft>
                <a:spcPts val="0"/>
              </a:spcAft>
              <a:buSzPts val="1800"/>
              <a:buChar char="●"/>
            </a:pPr>
            <a:r>
              <a:rPr lang="en"/>
              <a:t>The risk of death from abortion at 16 weeks of gestation or less is 5-10 fold less than that of a continuing pregnancy</a:t>
            </a:r>
            <a:endParaRPr/>
          </a:p>
          <a:p>
            <a:pPr marL="457200" lvl="0" indent="-342900" algn="l" rtl="0">
              <a:spcBef>
                <a:spcPts val="0"/>
              </a:spcBef>
              <a:spcAft>
                <a:spcPts val="0"/>
              </a:spcAft>
              <a:buSzPts val="1800"/>
              <a:buChar char="●"/>
            </a:pPr>
            <a:r>
              <a:rPr lang="en"/>
              <a:t>Maternal mortality in the US is approximately 23 per 100,000 live births</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18"/>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Indications for Pregnancy Termination</a:t>
            </a:r>
            <a:endParaRPr/>
          </a:p>
          <a:p>
            <a:pPr marL="0" lvl="0" indent="0" algn="l" rtl="0">
              <a:spcBef>
                <a:spcPts val="0"/>
              </a:spcBef>
              <a:spcAft>
                <a:spcPts val="0"/>
              </a:spcAft>
              <a:buNone/>
            </a:pPr>
            <a:endParaRPr/>
          </a:p>
        </p:txBody>
      </p:sp>
      <p:sp>
        <p:nvSpPr>
          <p:cNvPr id="116" name="Google Shape;116;p18"/>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AutoNum type="arabicPeriod"/>
            </a:pPr>
            <a:r>
              <a:rPr lang="en"/>
              <a:t>Elective  </a:t>
            </a:r>
            <a:endParaRPr/>
          </a:p>
          <a:p>
            <a:pPr marL="457200" lvl="0" indent="-342900" algn="l" rtl="0">
              <a:spcBef>
                <a:spcPts val="0"/>
              </a:spcBef>
              <a:spcAft>
                <a:spcPts val="0"/>
              </a:spcAft>
              <a:buSzPts val="1800"/>
              <a:buAutoNum type="arabicPeriod"/>
            </a:pPr>
            <a:r>
              <a:rPr lang="en"/>
              <a:t>Fetal</a:t>
            </a:r>
            <a:endParaRPr/>
          </a:p>
          <a:p>
            <a:pPr marL="457200" lvl="0" indent="-342900" algn="l" rtl="0">
              <a:spcBef>
                <a:spcPts val="0"/>
              </a:spcBef>
              <a:spcAft>
                <a:spcPts val="0"/>
              </a:spcAft>
              <a:buSzPts val="1800"/>
              <a:buAutoNum type="arabicPeriod"/>
            </a:pPr>
            <a:r>
              <a:rPr lang="en"/>
              <a:t>Maternal</a:t>
            </a:r>
            <a:endParaRPr/>
          </a:p>
          <a:p>
            <a:pPr marL="457200" lvl="0" indent="-342900" algn="l" rtl="0">
              <a:spcBef>
                <a:spcPts val="0"/>
              </a:spcBef>
              <a:spcAft>
                <a:spcPts val="0"/>
              </a:spcAft>
              <a:buSzPts val="1800"/>
              <a:buAutoNum type="arabicPeriod"/>
            </a:pPr>
            <a:r>
              <a:rPr lang="en"/>
              <a:t>Ectopic location of pregnancy</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19"/>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Fetal indications for pregnancy termination</a:t>
            </a:r>
            <a:endParaRPr/>
          </a:p>
        </p:txBody>
      </p:sp>
      <p:sp>
        <p:nvSpPr>
          <p:cNvPr id="122" name="Google Shape;122;p19"/>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AutoNum type="arabicPeriod"/>
            </a:pPr>
            <a:r>
              <a:rPr lang="en"/>
              <a:t>Fetal demise at any gestational age</a:t>
            </a:r>
            <a:endParaRPr/>
          </a:p>
          <a:p>
            <a:pPr marL="457200" lvl="0" indent="-342900" algn="l" rtl="0">
              <a:spcBef>
                <a:spcPts val="0"/>
              </a:spcBef>
              <a:spcAft>
                <a:spcPts val="0"/>
              </a:spcAft>
              <a:buSzPts val="1800"/>
              <a:buAutoNum type="arabicPeriod"/>
            </a:pPr>
            <a:r>
              <a:rPr lang="en"/>
              <a:t>Diagnosis of genetic abnormality by chorionic villus sampling (CVS) or amniocentesis</a:t>
            </a:r>
            <a:br>
              <a:rPr lang="en"/>
            </a:br>
            <a:r>
              <a:rPr lang="en"/>
              <a:t>-chromosomal</a:t>
            </a:r>
            <a:br>
              <a:rPr lang="en"/>
            </a:br>
            <a:r>
              <a:rPr lang="en"/>
              <a:t>-inherited genetic disorders</a:t>
            </a:r>
            <a:endParaRPr/>
          </a:p>
          <a:p>
            <a:pPr marL="457200" lvl="0" indent="-342900" algn="l" rtl="0">
              <a:spcBef>
                <a:spcPts val="0"/>
              </a:spcBef>
              <a:spcAft>
                <a:spcPts val="0"/>
              </a:spcAft>
              <a:buSzPts val="1800"/>
              <a:buAutoNum type="arabicPeriod"/>
            </a:pPr>
            <a:r>
              <a:rPr lang="en"/>
              <a:t>Structural abnormality detected on detailed anatomy ultrasound </a:t>
            </a:r>
            <a:br>
              <a:rPr lang="en"/>
            </a:br>
            <a:r>
              <a:rPr lang="en"/>
              <a:t>-i.e. cardiac malformations, anencephaly</a:t>
            </a:r>
            <a:endParaRPr/>
          </a:p>
          <a:p>
            <a:pPr marL="0" lvl="0" indent="457200" algn="l" rtl="0">
              <a:spcBef>
                <a:spcPts val="1600"/>
              </a:spcBef>
              <a:spcAft>
                <a:spcPts val="1600"/>
              </a:spcAft>
              <a:buNone/>
            </a:pPr>
            <a:r>
              <a:rPr lang="en"/>
              <a:t>3% of all live births affected by a major congenital anomaly</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20"/>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Fetal indications for pregnancy termination (2)</a:t>
            </a:r>
            <a:endParaRPr/>
          </a:p>
        </p:txBody>
      </p:sp>
      <p:sp>
        <p:nvSpPr>
          <p:cNvPr id="128" name="Google Shape;128;p20"/>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a:p>
            <a:pPr marL="457200" lvl="0" indent="-342900" algn="l" rtl="0">
              <a:spcBef>
                <a:spcPts val="1600"/>
              </a:spcBef>
              <a:spcAft>
                <a:spcPts val="0"/>
              </a:spcAft>
              <a:buSzPts val="1800"/>
              <a:buAutoNum type="arabicPeriod" startAt="4"/>
            </a:pPr>
            <a:r>
              <a:rPr lang="en"/>
              <a:t>Abnormal placentation</a:t>
            </a:r>
            <a:br>
              <a:rPr lang="en"/>
            </a:br>
            <a:r>
              <a:rPr lang="en"/>
              <a:t>-placenta previa, accreta, percreta</a:t>
            </a:r>
            <a:br>
              <a:rPr lang="en"/>
            </a:br>
            <a:r>
              <a:rPr lang="en"/>
              <a:t>-cesarean scar implantation</a:t>
            </a:r>
            <a:endParaRPr/>
          </a:p>
          <a:p>
            <a:pPr marL="457200" lvl="0" indent="-342900" algn="l" rtl="0">
              <a:spcBef>
                <a:spcPts val="0"/>
              </a:spcBef>
              <a:spcAft>
                <a:spcPts val="0"/>
              </a:spcAft>
              <a:buSzPts val="1800"/>
              <a:buAutoNum type="arabicPeriod" startAt="4"/>
            </a:pPr>
            <a:r>
              <a:rPr lang="en"/>
              <a:t> Concerns for exposure to teratogens</a:t>
            </a:r>
            <a:br>
              <a:rPr lang="en"/>
            </a:br>
            <a:r>
              <a:rPr lang="en"/>
              <a:t>-radiation or other environmental concerns</a:t>
            </a:r>
            <a:br>
              <a:rPr lang="en"/>
            </a:br>
            <a:r>
              <a:rPr lang="en"/>
              <a:t>-medications</a:t>
            </a:r>
            <a:endParaRPr/>
          </a:p>
          <a:p>
            <a:pPr marL="0" lvl="0" indent="0" algn="l" rtl="0">
              <a:spcBef>
                <a:spcPts val="1600"/>
              </a:spcBef>
              <a:spcAft>
                <a:spcPts val="1600"/>
              </a:spcAft>
              <a:buNone/>
            </a:pP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p21"/>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Maternal Indications for Pregnancy Termination</a:t>
            </a:r>
            <a:endParaRPr/>
          </a:p>
        </p:txBody>
      </p:sp>
      <p:sp>
        <p:nvSpPr>
          <p:cNvPr id="134" name="Google Shape;134;p21"/>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AutoNum type="arabicPeriod"/>
            </a:pPr>
            <a:r>
              <a:rPr lang="en"/>
              <a:t>Medical Conditions</a:t>
            </a:r>
            <a:endParaRPr/>
          </a:p>
          <a:p>
            <a:pPr marL="457200" lvl="0" indent="-342900" algn="l" rtl="0">
              <a:spcBef>
                <a:spcPts val="0"/>
              </a:spcBef>
              <a:spcAft>
                <a:spcPts val="0"/>
              </a:spcAft>
              <a:buSzPts val="1800"/>
              <a:buAutoNum type="arabicPeriod"/>
            </a:pPr>
            <a:r>
              <a:rPr lang="en"/>
              <a:t>Psychosocial Conditions</a:t>
            </a:r>
            <a:endParaRPr/>
          </a:p>
          <a:p>
            <a:pPr marL="457200" lvl="0" indent="-342900" algn="l" rtl="0">
              <a:spcBef>
                <a:spcPts val="0"/>
              </a:spcBef>
              <a:spcAft>
                <a:spcPts val="0"/>
              </a:spcAft>
              <a:buSzPts val="1800"/>
              <a:buAutoNum type="arabicPeriod"/>
            </a:pPr>
            <a:r>
              <a:rPr lang="en"/>
              <a:t>Cases of rape or incest</a:t>
            </a:r>
            <a:endParaRPr/>
          </a:p>
        </p:txBody>
      </p:sp>
    </p:spTree>
  </p:cSld>
  <p:clrMapOvr>
    <a:masterClrMapping/>
  </p:clrMapOvr>
</p:sld>
</file>

<file path=ppt/theme/theme1.xml><?xml version="1.0" encoding="utf-8"?>
<a:theme xmlns:a="http://schemas.openxmlformats.org/drawingml/2006/main" name="Geometric">
  <a:themeElements>
    <a:clrScheme name="Geometric">
      <a:dk1>
        <a:srgbClr val="2A3990"/>
      </a:dk1>
      <a:lt1>
        <a:srgbClr val="FFFFFF"/>
      </a:lt1>
      <a:dk2>
        <a:srgbClr val="434343"/>
      </a:dk2>
      <a:lt2>
        <a:srgbClr val="999999"/>
      </a:lt2>
      <a:accent1>
        <a:srgbClr val="212D74"/>
      </a:accent1>
      <a:accent2>
        <a:srgbClr val="3949AB"/>
      </a:accent2>
      <a:accent3>
        <a:srgbClr val="9C254D"/>
      </a:accent3>
      <a:accent4>
        <a:srgbClr val="D23369"/>
      </a:accent4>
      <a:accent5>
        <a:srgbClr val="F06292"/>
      </a:accent5>
      <a:accent6>
        <a:srgbClr val="7890CD"/>
      </a:accent6>
      <a:hlink>
        <a:srgbClr val="F06292"/>
      </a:hlink>
      <a:folHlink>
        <a:srgbClr val="F0629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1079</Words>
  <Application>Microsoft Office PowerPoint</Application>
  <PresentationFormat>On-screen Show (16:9)</PresentationFormat>
  <Paragraphs>146</Paragraphs>
  <Slides>26</Slides>
  <Notes>26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26</vt:i4>
      </vt:variant>
    </vt:vector>
  </HeadingPairs>
  <TitlesOfParts>
    <vt:vector size="29" baseType="lpstr">
      <vt:lpstr>Roboto</vt:lpstr>
      <vt:lpstr>Arial</vt:lpstr>
      <vt:lpstr>Geometric</vt:lpstr>
      <vt:lpstr>Pregnancy Termination: Indications, Procedures and Challenges  </vt:lpstr>
      <vt:lpstr>Overview </vt:lpstr>
      <vt:lpstr>Abortion  </vt:lpstr>
      <vt:lpstr>Induced abortion is one of the most commonly performed gynecologic procedures in the US </vt:lpstr>
      <vt:lpstr>Safety </vt:lpstr>
      <vt:lpstr>Indications for Pregnancy Termination </vt:lpstr>
      <vt:lpstr>Fetal indications for pregnancy termination</vt:lpstr>
      <vt:lpstr>Fetal indications for pregnancy termination (2)</vt:lpstr>
      <vt:lpstr>Maternal Indications for Pregnancy Termination</vt:lpstr>
      <vt:lpstr>Considerations of Maternal Disease and Pregnancy</vt:lpstr>
      <vt:lpstr>Maternal Medical Conditions </vt:lpstr>
      <vt:lpstr>Psychosocial Factors</vt:lpstr>
      <vt:lpstr>Other Indications  </vt:lpstr>
      <vt:lpstr>Options/Methods of Pregnancy Termination</vt:lpstr>
      <vt:lpstr>Surgical Methods of Pregnancy Termination </vt:lpstr>
      <vt:lpstr>Dilatation and Curettage</vt:lpstr>
      <vt:lpstr>Dilatation and Evacuation</vt:lpstr>
      <vt:lpstr>Major Operations</vt:lpstr>
      <vt:lpstr>Non-surgical Options </vt:lpstr>
      <vt:lpstr>Medical Abortion </vt:lpstr>
      <vt:lpstr>Induction of Labor</vt:lpstr>
      <vt:lpstr>Risks and Complications of Pregnancy Termination</vt:lpstr>
      <vt:lpstr>Immediate Complications </vt:lpstr>
      <vt:lpstr>Delayed Complications</vt:lpstr>
      <vt:lpstr>Late Complications </vt:lpstr>
      <vt:lpstr>Abortion is never simple, no matter the state, the stage of pregnancy nor the reason.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Pregnancy Termination: Indications, Procedures and Challenges  </dc:title>
  <dc:creator>ssoguest</dc:creator>
  <cp:lastModifiedBy>ssoguest</cp:lastModifiedBy>
  <cp:revision>1</cp:revision>
  <dcterms:modified xsi:type="dcterms:W3CDTF">2019-01-08T05:30:47Z</dcterms:modified>
</cp:coreProperties>
</file>