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0" r:id="rId14"/>
    <p:sldId id="268" r:id="rId15"/>
    <p:sldId id="274" r:id="rId16"/>
    <p:sldId id="269" r:id="rId17"/>
    <p:sldId id="275" r:id="rId18"/>
    <p:sldId id="270" r:id="rId19"/>
    <p:sldId id="273" r:id="rId20"/>
    <p:sldId id="271" r:id="rId21"/>
    <p:sldId id="272" r:id="rId22"/>
    <p:sldId id="277" r:id="rId23"/>
    <p:sldId id="276"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7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20A559B-3081-4A14-A16B-D5D69C3421B4}" type="datetimeFigureOut">
              <a:rPr lang="en-US" smtClean="0"/>
              <a:t>1/8/2019</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110494-B27F-4822-BCCD-0AC412989272}" type="slidenum">
              <a:rPr lang="en-US" smtClean="0"/>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4110494-B27F-4822-BCCD-0AC4129892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4110494-B27F-4822-BCCD-0AC4129892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04110494-B27F-4822-BCCD-0AC41298927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20A559B-3081-4A14-A16B-D5D69C3421B4}" type="datetimeFigureOut">
              <a:rPr lang="en-US" smtClean="0"/>
              <a:t>1/8/2019</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110494-B27F-4822-BCCD-0AC412989272}" type="slidenum">
              <a:rPr lang="en-US" smtClean="0"/>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4110494-B27F-4822-BCCD-0AC412989272}" type="slidenum">
              <a:rPr lang="en-US" smtClean="0"/>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4110494-B27F-4822-BCCD-0AC41298927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04110494-B27F-4822-BCCD-0AC412989272}" type="slidenum">
              <a:rPr lang="en-US" smtClean="0"/>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20A559B-3081-4A14-A16B-D5D69C3421B4}" type="datetimeFigureOut">
              <a:rPr lang="en-US" smtClean="0"/>
              <a:t>1/8/2019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04110494-B27F-4822-BCCD-0AC4129892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20A559B-3081-4A14-A16B-D5D69C3421B4}" type="datetimeFigureOut">
              <a:rPr lang="en-US" smtClean="0"/>
              <a:t>1/8/2019</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4110494-B27F-4822-BCCD-0AC412989272}" type="slidenum">
              <a:rPr lang="en-US" smtClean="0"/>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20A559B-3081-4A14-A16B-D5D69C3421B4}" type="datetimeFigureOut">
              <a:rPr lang="en-US" smtClean="0"/>
              <a:t>1/8/2019</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4110494-B27F-4822-BCCD-0AC412989272}" type="slidenum">
              <a:rPr lang="en-US" smtClean="0"/>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20A559B-3081-4A14-A16B-D5D69C3421B4}" type="datetimeFigureOut">
              <a:rPr lang="en-US" smtClean="0"/>
              <a:t>1/8/2019</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4110494-B27F-4822-BCCD-0AC412989272}" type="slidenum">
              <a:rPr lang="en-US" smtClean="0"/>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Suturing</a:t>
            </a:r>
            <a:endParaRPr lang="en-US" dirty="0"/>
          </a:p>
        </p:txBody>
      </p:sp>
      <p:sp>
        <p:nvSpPr>
          <p:cNvPr id="3" name="Subtitle 2"/>
          <p:cNvSpPr>
            <a:spLocks noGrp="1"/>
          </p:cNvSpPr>
          <p:nvPr>
            <p:ph type="subTitle" idx="1"/>
          </p:nvPr>
        </p:nvSpPr>
        <p:spPr>
          <a:xfrm>
            <a:off x="1905000" y="2819400"/>
            <a:ext cx="6788834" cy="1752600"/>
          </a:xfrm>
        </p:spPr>
        <p:txBody>
          <a:bodyPr/>
          <a:lstStyle/>
          <a:p>
            <a:r>
              <a:rPr lang="en-US" dirty="0" smtClean="0"/>
              <a:t>Dr. Shoshana Weiner DNP, FNP-BC</a:t>
            </a:r>
            <a:endParaRPr lang="en-US" dirty="0"/>
          </a:p>
        </p:txBody>
      </p:sp>
    </p:spTree>
    <p:extLst>
      <p:ext uri="{BB962C8B-B14F-4D97-AF65-F5344CB8AC3E}">
        <p14:creationId xmlns:p14="http://schemas.microsoft.com/office/powerpoint/2010/main" val="3913217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 Absorbable Suture Material</a:t>
            </a:r>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1"/>
                </a:solidFill>
              </a:rPr>
              <a:t>Nylon </a:t>
            </a:r>
            <a:r>
              <a:rPr lang="en-US" dirty="0">
                <a:solidFill>
                  <a:schemeClr val="bg1"/>
                </a:solidFill>
              </a:rPr>
              <a:t>was the first synthetic suture available, and it is the most commonly used </a:t>
            </a:r>
            <a:r>
              <a:rPr lang="en-US" dirty="0" smtClean="0">
                <a:solidFill>
                  <a:schemeClr val="bg1"/>
                </a:solidFill>
              </a:rPr>
              <a:t>non absorbable </a:t>
            </a:r>
            <a:r>
              <a:rPr lang="en-US" dirty="0">
                <a:solidFill>
                  <a:schemeClr val="bg1"/>
                </a:solidFill>
              </a:rPr>
              <a:t>material in wound closure. It is available in both </a:t>
            </a:r>
            <a:r>
              <a:rPr lang="en-US" dirty="0" smtClean="0">
                <a:solidFill>
                  <a:schemeClr val="bg1"/>
                </a:solidFill>
              </a:rPr>
              <a:t>mono filamentous </a:t>
            </a:r>
            <a:r>
              <a:rPr lang="en-US" dirty="0">
                <a:solidFill>
                  <a:schemeClr val="bg1"/>
                </a:solidFill>
              </a:rPr>
              <a:t>and braided forms. Nylon has a high tensile strength, and, although it is classified as </a:t>
            </a:r>
            <a:r>
              <a:rPr lang="en-US" dirty="0" smtClean="0">
                <a:solidFill>
                  <a:schemeClr val="bg1"/>
                </a:solidFill>
              </a:rPr>
              <a:t>non absorbable</a:t>
            </a:r>
            <a:r>
              <a:rPr lang="en-US" dirty="0">
                <a:solidFill>
                  <a:schemeClr val="bg1"/>
                </a:solidFill>
              </a:rPr>
              <a:t>, it loses tensile strength when buried in tissue. Braided forms retain no tensile strength after being in tissue for 6 months, whereas </a:t>
            </a:r>
            <a:r>
              <a:rPr lang="en-US" dirty="0" smtClean="0">
                <a:solidFill>
                  <a:schemeClr val="bg1"/>
                </a:solidFill>
              </a:rPr>
              <a:t>mono filamentous </a:t>
            </a:r>
            <a:r>
              <a:rPr lang="en-US" dirty="0">
                <a:solidFill>
                  <a:schemeClr val="bg1"/>
                </a:solidFill>
              </a:rPr>
              <a:t>forms retain as much as two thirds of their original strength after 11 years. Monofilament nylon is stiff; therefore, handling and tying are difficult and knot security is low. The suture also may cut easily through thin tissue.</a:t>
            </a:r>
          </a:p>
        </p:txBody>
      </p:sp>
    </p:spTree>
    <p:extLst>
      <p:ext uri="{BB962C8B-B14F-4D97-AF65-F5344CB8AC3E}">
        <p14:creationId xmlns:p14="http://schemas.microsoft.com/office/powerpoint/2010/main" val="1260240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 Absorbable Suture Material</a:t>
            </a:r>
          </a:p>
        </p:txBody>
      </p:sp>
      <p:sp>
        <p:nvSpPr>
          <p:cNvPr id="3" name="Content Placeholder 2"/>
          <p:cNvSpPr>
            <a:spLocks noGrp="1"/>
          </p:cNvSpPr>
          <p:nvPr>
            <p:ph idx="1"/>
          </p:nvPr>
        </p:nvSpPr>
        <p:spPr/>
        <p:txBody>
          <a:bodyPr>
            <a:normAutofit fontScale="77500" lnSpcReduction="20000"/>
          </a:bodyPr>
          <a:lstStyle/>
          <a:p>
            <a:r>
              <a:rPr lang="en-US" dirty="0">
                <a:solidFill>
                  <a:schemeClr val="bg1"/>
                </a:solidFill>
              </a:rPr>
              <a:t>Polypropylene (Prolene, Ethicon) is a monofilament synthetic suture that was introduced in 1962. Its tensile strength is lower than that of the other synthetic </a:t>
            </a:r>
            <a:r>
              <a:rPr lang="en-US" dirty="0" smtClean="0">
                <a:solidFill>
                  <a:schemeClr val="bg1"/>
                </a:solidFill>
              </a:rPr>
              <a:t>non absorbable </a:t>
            </a:r>
            <a:r>
              <a:rPr lang="en-US" dirty="0">
                <a:solidFill>
                  <a:schemeClr val="bg1"/>
                </a:solidFill>
              </a:rPr>
              <a:t>sutures. Its handling, tying, and knot security are poor as a result of its stiff nature and high memory. An additional throw is needed for adequate knot security. A method to improve security is the use of thermocautery to fuse the knots or transform the ends into small beads. Tissue reactivity is extremely low for polypropylene, and, unlike nylon, gradual absorption does not occur if it is buried in tissue. As a result, polypropylene is an excellent choice for a buried suture for long-term dermal support.</a:t>
            </a:r>
          </a:p>
        </p:txBody>
      </p:sp>
    </p:spTree>
    <p:extLst>
      <p:ext uri="{BB962C8B-B14F-4D97-AF65-F5344CB8AC3E}">
        <p14:creationId xmlns:p14="http://schemas.microsoft.com/office/powerpoint/2010/main" val="1727177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 Absorbable Suture Material</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a:solidFill>
                  <a:schemeClr val="bg1"/>
                </a:solidFill>
              </a:rPr>
              <a:t>Simple running suture</a:t>
            </a:r>
          </a:p>
          <a:p>
            <a:pPr lvl="1"/>
            <a:r>
              <a:rPr lang="en-US" dirty="0">
                <a:solidFill>
                  <a:schemeClr val="bg1"/>
                </a:solidFill>
              </a:rPr>
              <a:t>Running sutures are useful for long wounds in which wound tension has been minimized with properly placed deep sutures and in which approximation of the wound edges is good. This type of suture may also be used to secure a split- or full-thickness skin graft. Theoretically, less scarring occurs with running sutures than with interrupted sutures because fewer knots are made with simple running sutures; however, the number of needle insertions remains the same. Both basting sutures and tie-over bolsters have been used to help secure skin grafts. </a:t>
            </a:r>
          </a:p>
          <a:p>
            <a:pPr lvl="1"/>
            <a:r>
              <a:rPr lang="en-US" dirty="0">
                <a:solidFill>
                  <a:schemeClr val="bg1"/>
                </a:solidFill>
              </a:rPr>
              <a:t>Advantages of the simple running suture over simple interrupted sutures include quicker placement and more rapid reapproximation of wound edges. </a:t>
            </a:r>
            <a:endParaRPr lang="en-US" dirty="0" smtClean="0">
              <a:solidFill>
                <a:schemeClr val="bg1"/>
              </a:solidFill>
            </a:endParaRPr>
          </a:p>
          <a:p>
            <a:pPr lvl="1"/>
            <a:r>
              <a:rPr lang="en-US" dirty="0" smtClean="0">
                <a:solidFill>
                  <a:schemeClr val="bg1"/>
                </a:solidFill>
              </a:rPr>
              <a:t>Disadvantages </a:t>
            </a:r>
            <a:r>
              <a:rPr lang="en-US" dirty="0">
                <a:solidFill>
                  <a:schemeClr val="bg1"/>
                </a:solidFill>
              </a:rPr>
              <a:t>include possible crosshatching, the risk of dehiscence if the suture material ruptures, difficulty in making fine adjustments along the suture line, and puckering of the suture line when the stitches are placed in thin skin.</a:t>
            </a:r>
          </a:p>
        </p:txBody>
      </p:sp>
    </p:spTree>
    <p:extLst>
      <p:ext uri="{BB962C8B-B14F-4D97-AF65-F5344CB8AC3E}">
        <p14:creationId xmlns:p14="http://schemas.microsoft.com/office/powerpoint/2010/main" val="196797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Stitches</a:t>
            </a:r>
            <a:endParaRPr lang="en-US" dirty="0"/>
          </a:p>
        </p:txBody>
      </p:sp>
      <p:sp>
        <p:nvSpPr>
          <p:cNvPr id="3" name="Content Placeholder 2"/>
          <p:cNvSpPr>
            <a:spLocks noGrp="1"/>
          </p:cNvSpPr>
          <p:nvPr>
            <p:ph idx="1"/>
          </p:nvPr>
        </p:nvSpPr>
        <p:spPr/>
        <p:txBody>
          <a:bodyPr/>
          <a:lstStyle/>
          <a:p>
            <a:r>
              <a:rPr lang="en-US" dirty="0" smtClean="0">
                <a:solidFill>
                  <a:schemeClr val="bg1"/>
                </a:solidFill>
              </a:rPr>
              <a:t>Simple Interrupted</a:t>
            </a:r>
          </a:p>
          <a:p>
            <a:r>
              <a:rPr lang="en-US" dirty="0" smtClean="0">
                <a:solidFill>
                  <a:schemeClr val="bg1"/>
                </a:solidFill>
              </a:rPr>
              <a:t>Running</a:t>
            </a:r>
          </a:p>
          <a:p>
            <a:r>
              <a:rPr lang="en-US" dirty="0" smtClean="0">
                <a:solidFill>
                  <a:schemeClr val="bg1"/>
                </a:solidFill>
              </a:rPr>
              <a:t>Running Locked</a:t>
            </a:r>
          </a:p>
          <a:p>
            <a:r>
              <a:rPr lang="en-US" dirty="0" smtClean="0">
                <a:solidFill>
                  <a:schemeClr val="bg1"/>
                </a:solidFill>
              </a:rPr>
              <a:t>Vertical Mattress</a:t>
            </a:r>
          </a:p>
          <a:p>
            <a:r>
              <a:rPr lang="en-US" dirty="0" smtClean="0">
                <a:solidFill>
                  <a:schemeClr val="bg1"/>
                </a:solidFill>
              </a:rPr>
              <a:t>Horizontal Mattress</a:t>
            </a:r>
          </a:p>
          <a:p>
            <a:endParaRPr lang="en-US" dirty="0" smtClean="0"/>
          </a:p>
          <a:p>
            <a:endParaRPr lang="en-US" dirty="0" smtClean="0"/>
          </a:p>
          <a:p>
            <a:endParaRPr lang="en-US" dirty="0"/>
          </a:p>
        </p:txBody>
      </p:sp>
    </p:spTree>
    <p:extLst>
      <p:ext uri="{BB962C8B-B14F-4D97-AF65-F5344CB8AC3E}">
        <p14:creationId xmlns:p14="http://schemas.microsoft.com/office/powerpoint/2010/main" val="502690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Sutures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chemeClr val="bg1"/>
                </a:solidFill>
              </a:rPr>
              <a:t>Simple interrupted suture</a:t>
            </a:r>
          </a:p>
          <a:p>
            <a:pPr lvl="1"/>
            <a:r>
              <a:rPr lang="en-US" dirty="0">
                <a:solidFill>
                  <a:schemeClr val="bg1"/>
                </a:solidFill>
              </a:rPr>
              <a:t>Compared with running (continuous) sutures, interrupted sutures are easy to place, have greater tensile strength, and have less potential for causing wound edema and impaired cutaneous circulation. Interrupted sutures also allow the surgeon to make adjustments as needed to properly align wound edges as the wound is sutured.</a:t>
            </a:r>
          </a:p>
          <a:p>
            <a:endParaRPr lang="en-US" dirty="0">
              <a:solidFill>
                <a:schemeClr val="bg1"/>
              </a:solidFill>
            </a:endParaRPr>
          </a:p>
          <a:p>
            <a:pPr lvl="1"/>
            <a:r>
              <a:rPr lang="en-US" dirty="0">
                <a:solidFill>
                  <a:schemeClr val="bg1"/>
                </a:solidFill>
              </a:rPr>
              <a:t>Disadvantages of interrupted sutures include the length of time required for their placement and the greater risk of crosshatched marks </a:t>
            </a:r>
            <a:r>
              <a:rPr lang="en-US" dirty="0" smtClean="0">
                <a:solidFill>
                  <a:schemeClr val="bg1"/>
                </a:solidFill>
              </a:rPr>
              <a:t>(i.e., </a:t>
            </a:r>
            <a:r>
              <a:rPr lang="en-US" dirty="0">
                <a:solidFill>
                  <a:schemeClr val="bg1"/>
                </a:solidFill>
              </a:rPr>
              <a:t>train tracks) across the suture line. The risk of crosshatching can be minimized by removing sutures early to prevent the development of suture tracks.</a:t>
            </a:r>
          </a:p>
        </p:txBody>
      </p:sp>
    </p:spTree>
    <p:extLst>
      <p:ext uri="{BB962C8B-B14F-4D97-AF65-F5344CB8AC3E}">
        <p14:creationId xmlns:p14="http://schemas.microsoft.com/office/powerpoint/2010/main" val="353928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Interrupted Suture</a:t>
            </a:r>
            <a:endParaRPr lang="en-US" dirty="0"/>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086100" y="2827179"/>
            <a:ext cx="2971800" cy="2164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1635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Sutures</a:t>
            </a:r>
          </a:p>
        </p:txBody>
      </p:sp>
      <p:sp>
        <p:nvSpPr>
          <p:cNvPr id="3" name="Content Placeholder 2"/>
          <p:cNvSpPr>
            <a:spLocks noGrp="1"/>
          </p:cNvSpPr>
          <p:nvPr>
            <p:ph idx="1"/>
          </p:nvPr>
        </p:nvSpPr>
        <p:spPr/>
        <p:txBody>
          <a:bodyPr>
            <a:normAutofit fontScale="85000" lnSpcReduction="20000"/>
          </a:bodyPr>
          <a:lstStyle/>
          <a:p>
            <a:r>
              <a:rPr lang="en-US" dirty="0">
                <a:solidFill>
                  <a:schemeClr val="bg1"/>
                </a:solidFill>
              </a:rPr>
              <a:t>Running locked suture</a:t>
            </a:r>
          </a:p>
          <a:p>
            <a:pPr lvl="1"/>
            <a:r>
              <a:rPr lang="en-US" dirty="0">
                <a:solidFill>
                  <a:schemeClr val="bg1"/>
                </a:solidFill>
              </a:rPr>
              <a:t>Locked sutures have increased tensile strength; therefore, they are useful in wounds under moderate tension or in those requiring additional hemostasis because of oozing from the skin edges.</a:t>
            </a:r>
          </a:p>
          <a:p>
            <a:endParaRPr lang="en-US" dirty="0">
              <a:solidFill>
                <a:schemeClr val="bg1"/>
              </a:solidFill>
            </a:endParaRPr>
          </a:p>
          <a:p>
            <a:pPr lvl="1"/>
            <a:r>
              <a:rPr lang="en-US" dirty="0">
                <a:solidFill>
                  <a:schemeClr val="bg1"/>
                </a:solidFill>
              </a:rPr>
              <a:t>Running locked sutures have an increased risk of impairing the microcirculation surrounding the wound, and they can cause tissue strangulation if placed too tightly. Therefore, this type of suture should be used only in areas with good vascularization. In particular, the running locked suture may be useful on the scalp or in the </a:t>
            </a:r>
            <a:r>
              <a:rPr lang="en-US" dirty="0" smtClean="0">
                <a:solidFill>
                  <a:schemeClr val="bg1"/>
                </a:solidFill>
              </a:rPr>
              <a:t>post auricular </a:t>
            </a:r>
            <a:r>
              <a:rPr lang="en-US" dirty="0">
                <a:solidFill>
                  <a:schemeClr val="bg1"/>
                </a:solidFill>
              </a:rPr>
              <a:t>sulcus, especially when additional hemostasis is needed.</a:t>
            </a:r>
          </a:p>
        </p:txBody>
      </p:sp>
    </p:spTree>
    <p:extLst>
      <p:ext uri="{BB962C8B-B14F-4D97-AF65-F5344CB8AC3E}">
        <p14:creationId xmlns:p14="http://schemas.microsoft.com/office/powerpoint/2010/main" val="1744006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Running locked suture</a:t>
            </a:r>
            <a:br>
              <a:rPr lang="en-US" dirty="0"/>
            </a:b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2438400"/>
            <a:ext cx="59436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67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Sutures</a:t>
            </a: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a:solidFill>
                  <a:schemeClr val="bg1"/>
                </a:solidFill>
              </a:rPr>
              <a:t>Vertical mattress suture</a:t>
            </a:r>
          </a:p>
          <a:p>
            <a:pPr lvl="1"/>
            <a:r>
              <a:rPr lang="en-US" dirty="0">
                <a:solidFill>
                  <a:schemeClr val="bg1"/>
                </a:solidFill>
              </a:rPr>
              <a:t>A vertical mattress suture is especially useful in maximizing wound eversion, reducing dead space, and minimizing tension across the wound. One of the disadvantages of this suture is crosshatching. The risk of crosshatching is greater because of increased tension across the wound and the four entry and exit points of the stitch in the skin</a:t>
            </a:r>
            <a:r>
              <a:rPr lang="en-US" dirty="0" smtClean="0">
                <a:solidFill>
                  <a:schemeClr val="bg1"/>
                </a:solidFill>
              </a:rPr>
              <a:t>.</a:t>
            </a:r>
            <a:endParaRPr lang="en-US" dirty="0">
              <a:solidFill>
                <a:schemeClr val="bg1"/>
              </a:solidFill>
            </a:endParaRPr>
          </a:p>
          <a:p>
            <a:pPr lvl="1"/>
            <a:r>
              <a:rPr lang="en-US" dirty="0">
                <a:solidFill>
                  <a:schemeClr val="bg1"/>
                </a:solidFill>
              </a:rPr>
              <a:t>The recommended time for removal of this suture is 5-7 days (before formation of epithelial suture tracks is complete) to reduce the risk of scarring. If the suture must be left in place longer, bolsters may be placed between the suture and the skin to minimize contact. The use of bolsters minimizes strangulation of the tissues when the wound swells in response to postoperative edema. Placing each stitch precisely and taking symmetric bites is especially important with this suture.</a:t>
            </a:r>
          </a:p>
        </p:txBody>
      </p:sp>
    </p:spTree>
    <p:extLst>
      <p:ext uri="{BB962C8B-B14F-4D97-AF65-F5344CB8AC3E}">
        <p14:creationId xmlns:p14="http://schemas.microsoft.com/office/powerpoint/2010/main" val="1969890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Vertical Mattress</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543300" y="3177699"/>
            <a:ext cx="2057400" cy="1463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200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Suture Material</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Absorbable sutures, such as polyglactin 910 (Vicryl), polyglycolic acid (Dexon), and poliglecaprone 25 (Monocryl), are used to close deep, multiple-layer lacerations. </a:t>
            </a:r>
            <a:endParaRPr lang="en-US" dirty="0" smtClean="0">
              <a:solidFill>
                <a:schemeClr val="bg1"/>
              </a:solidFill>
            </a:endParaRPr>
          </a:p>
          <a:p>
            <a:r>
              <a:rPr lang="en-US" dirty="0" smtClean="0">
                <a:solidFill>
                  <a:schemeClr val="bg1"/>
                </a:solidFill>
              </a:rPr>
              <a:t>Although </a:t>
            </a:r>
            <a:r>
              <a:rPr lang="en-US" dirty="0">
                <a:solidFill>
                  <a:schemeClr val="bg1"/>
                </a:solidFill>
              </a:rPr>
              <a:t>these sutures absorb at varying rates, they all usually absorb within four to eight weeks</a:t>
            </a:r>
            <a:r>
              <a:rPr lang="en-US" dirty="0" smtClean="0">
                <a:solidFill>
                  <a:schemeClr val="bg1"/>
                </a:solidFill>
              </a:rPr>
              <a:t>.</a:t>
            </a:r>
          </a:p>
          <a:p>
            <a:r>
              <a:rPr lang="en-US" dirty="0">
                <a:solidFill>
                  <a:schemeClr val="bg1"/>
                </a:solidFill>
              </a:rPr>
              <a:t>Nylon, monofilament </a:t>
            </a:r>
            <a:r>
              <a:rPr lang="en-US" dirty="0" smtClean="0">
                <a:solidFill>
                  <a:schemeClr val="bg1"/>
                </a:solidFill>
              </a:rPr>
              <a:t>non absorbable </a:t>
            </a:r>
            <a:r>
              <a:rPr lang="en-US" dirty="0">
                <a:solidFill>
                  <a:schemeClr val="bg1"/>
                </a:solidFill>
              </a:rPr>
              <a:t>sutures (e.g., polypropylene [Prolene</a:t>
            </a:r>
            <a:r>
              <a:rPr lang="en-US" dirty="0" smtClean="0">
                <a:solidFill>
                  <a:schemeClr val="bg1"/>
                </a:solidFill>
              </a:rPr>
              <a:t>] ) </a:t>
            </a:r>
            <a:r>
              <a:rPr lang="en-US" dirty="0">
                <a:solidFill>
                  <a:schemeClr val="bg1"/>
                </a:solidFill>
              </a:rPr>
              <a:t>must eventually be removed.</a:t>
            </a:r>
          </a:p>
        </p:txBody>
      </p:sp>
    </p:spTree>
    <p:extLst>
      <p:ext uri="{BB962C8B-B14F-4D97-AF65-F5344CB8AC3E}">
        <p14:creationId xmlns:p14="http://schemas.microsoft.com/office/powerpoint/2010/main" val="2553087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Sutures</a:t>
            </a:r>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r>
              <a:rPr lang="en-US" dirty="0">
                <a:solidFill>
                  <a:schemeClr val="bg1"/>
                </a:solidFill>
              </a:rPr>
              <a:t>Horizontal mattress suture</a:t>
            </a:r>
          </a:p>
          <a:p>
            <a:pPr lvl="1"/>
            <a:r>
              <a:rPr lang="en-US" dirty="0">
                <a:solidFill>
                  <a:schemeClr val="bg1"/>
                </a:solidFill>
              </a:rPr>
              <a:t>The horizontal mattress suture is useful for wounds under high tension because it provides strength and wound eversion. This suture may also be used as a stay stitch for temporary approximation of wound edges, allowing placement of simple interrupted or subcuticular stitches. The temporary stitches are removed after the tension is evenly distributed across the wound</a:t>
            </a:r>
            <a:r>
              <a:rPr lang="en-US" dirty="0" smtClean="0">
                <a:solidFill>
                  <a:schemeClr val="bg1"/>
                </a:solidFill>
              </a:rPr>
              <a:t>.</a:t>
            </a:r>
            <a:endParaRPr lang="en-US" dirty="0">
              <a:solidFill>
                <a:schemeClr val="bg1"/>
              </a:solidFill>
            </a:endParaRPr>
          </a:p>
          <a:p>
            <a:pPr lvl="1"/>
            <a:r>
              <a:rPr lang="en-US" dirty="0">
                <a:solidFill>
                  <a:schemeClr val="bg1"/>
                </a:solidFill>
              </a:rPr>
              <a:t>Horizontal mattress sutures may be left in place for a few days if wound tension persists after placement of the remaining stitches. In areas of extremely high tension at risk for dehiscence, horizontal mattress sutures may be left in place even after removal of the superficial skin sutures. However, they have a high risk of producing suture marks if left in place for longer than 7 days.</a:t>
            </a:r>
          </a:p>
        </p:txBody>
      </p:sp>
    </p:spTree>
    <p:extLst>
      <p:ext uri="{BB962C8B-B14F-4D97-AF65-F5344CB8AC3E}">
        <p14:creationId xmlns:p14="http://schemas.microsoft.com/office/powerpoint/2010/main" val="1805271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Horizontal Mattress Suture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1940524"/>
            <a:ext cx="4953000" cy="4231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5512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Knots</a:t>
            </a: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chemeClr val="bg1"/>
                </a:solidFill>
              </a:rPr>
              <a:t>The knot is the weakest portion of the suture. Its strength is defined by the force necessary to cause slippage. The 2 most commonly used types of knots in surgery are flat square knots and sliding knots. Flat square knots are considered more secure than sliding knots, whereas sliding knots allow for a tighter knot when tighter approximation of tissue is required. </a:t>
            </a:r>
            <a:endParaRPr lang="en-US" dirty="0" smtClean="0">
              <a:solidFill>
                <a:schemeClr val="bg1"/>
              </a:solidFill>
            </a:endParaRPr>
          </a:p>
          <a:p>
            <a:r>
              <a:rPr lang="en-US" dirty="0" smtClean="0">
                <a:solidFill>
                  <a:schemeClr val="bg1"/>
                </a:solidFill>
              </a:rPr>
              <a:t>A </a:t>
            </a:r>
            <a:r>
              <a:rPr lang="en-US" dirty="0">
                <a:solidFill>
                  <a:schemeClr val="bg1"/>
                </a:solidFill>
              </a:rPr>
              <a:t>surgeon’s knot is a square knot in which two knot throws are performed prior to tightening the knot. Although this initial throw adds no strength to the knot, it decreases the tendency of the wound to separate as the suture is tied.</a:t>
            </a:r>
          </a:p>
        </p:txBody>
      </p:sp>
    </p:spTree>
    <p:extLst>
      <p:ext uri="{BB962C8B-B14F-4D97-AF65-F5344CB8AC3E}">
        <p14:creationId xmlns:p14="http://schemas.microsoft.com/office/powerpoint/2010/main" val="248470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803864"/>
          </a:xfrm>
        </p:spPr>
        <p:txBody>
          <a:bodyPr>
            <a:normAutofit fontScale="90000"/>
          </a:bodyPr>
          <a:lstStyle/>
          <a:p>
            <a:r>
              <a:rPr lang="en-US" dirty="0"/>
              <a:t>Timing of Suture or Staple Removal</a:t>
            </a:r>
            <a:br>
              <a:rPr lang="en-US" dirty="0"/>
            </a:b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pPr marL="137160" indent="0">
              <a:buNone/>
            </a:pPr>
            <a:r>
              <a:rPr lang="en-US" b="1" u="sng" dirty="0" smtClean="0">
                <a:solidFill>
                  <a:schemeClr val="bg1"/>
                </a:solidFill>
              </a:rPr>
              <a:t>WOUND LOCATION </a:t>
            </a:r>
            <a:r>
              <a:rPr lang="en-US" b="1" u="sng" dirty="0">
                <a:solidFill>
                  <a:schemeClr val="bg1"/>
                </a:solidFill>
              </a:rPr>
              <a:t>	TIMING OF REMOVAL (DAYS)</a:t>
            </a:r>
          </a:p>
          <a:p>
            <a:pPr marL="137160" indent="0">
              <a:buNone/>
            </a:pPr>
            <a:r>
              <a:rPr lang="en-US" dirty="0" smtClean="0">
                <a:solidFill>
                  <a:schemeClr val="bg1"/>
                </a:solidFill>
              </a:rPr>
              <a:t>Face					Three </a:t>
            </a:r>
            <a:r>
              <a:rPr lang="en-US" dirty="0">
                <a:solidFill>
                  <a:schemeClr val="bg1"/>
                </a:solidFill>
              </a:rPr>
              <a:t>to five</a:t>
            </a:r>
          </a:p>
          <a:p>
            <a:endParaRPr lang="en-US" dirty="0">
              <a:solidFill>
                <a:schemeClr val="bg1"/>
              </a:solidFill>
            </a:endParaRPr>
          </a:p>
          <a:p>
            <a:pPr marL="137160" indent="0">
              <a:buNone/>
            </a:pPr>
            <a:r>
              <a:rPr lang="en-US" dirty="0" smtClean="0">
                <a:solidFill>
                  <a:schemeClr val="bg1"/>
                </a:solidFill>
              </a:rPr>
              <a:t>Scalp					Seven </a:t>
            </a:r>
            <a:r>
              <a:rPr lang="en-US" dirty="0">
                <a:solidFill>
                  <a:schemeClr val="bg1"/>
                </a:solidFill>
              </a:rPr>
              <a:t>to 10</a:t>
            </a:r>
          </a:p>
          <a:p>
            <a:endParaRPr lang="en-US" dirty="0">
              <a:solidFill>
                <a:schemeClr val="bg1"/>
              </a:solidFill>
            </a:endParaRPr>
          </a:p>
          <a:p>
            <a:pPr marL="137160" indent="0">
              <a:buNone/>
            </a:pPr>
            <a:r>
              <a:rPr lang="en-US" dirty="0" smtClean="0">
                <a:solidFill>
                  <a:schemeClr val="bg1"/>
                </a:solidFill>
              </a:rPr>
              <a:t>Arms					Seven </a:t>
            </a:r>
            <a:r>
              <a:rPr lang="en-US" dirty="0">
                <a:solidFill>
                  <a:schemeClr val="bg1"/>
                </a:solidFill>
              </a:rPr>
              <a:t>to 10</a:t>
            </a:r>
          </a:p>
          <a:p>
            <a:endParaRPr lang="en-US" dirty="0">
              <a:solidFill>
                <a:schemeClr val="bg1"/>
              </a:solidFill>
            </a:endParaRPr>
          </a:p>
          <a:p>
            <a:pPr marL="137160" indent="0">
              <a:buNone/>
            </a:pPr>
            <a:r>
              <a:rPr lang="en-US" dirty="0" smtClean="0">
                <a:solidFill>
                  <a:schemeClr val="bg1"/>
                </a:solidFill>
              </a:rPr>
              <a:t>Trunk					10 </a:t>
            </a:r>
            <a:r>
              <a:rPr lang="en-US" dirty="0">
                <a:solidFill>
                  <a:schemeClr val="bg1"/>
                </a:solidFill>
              </a:rPr>
              <a:t>to 14</a:t>
            </a:r>
          </a:p>
          <a:p>
            <a:pPr lvl="1"/>
            <a:endParaRPr lang="en-US" dirty="0">
              <a:solidFill>
                <a:schemeClr val="bg1"/>
              </a:solidFill>
            </a:endParaRPr>
          </a:p>
          <a:p>
            <a:pPr marL="137160" indent="0">
              <a:buNone/>
            </a:pPr>
            <a:r>
              <a:rPr lang="en-US" dirty="0" smtClean="0">
                <a:solidFill>
                  <a:schemeClr val="bg1"/>
                </a:solidFill>
              </a:rPr>
              <a:t>Legs					10 </a:t>
            </a:r>
            <a:r>
              <a:rPr lang="en-US" dirty="0">
                <a:solidFill>
                  <a:schemeClr val="bg1"/>
                </a:solidFill>
              </a:rPr>
              <a:t>to 14</a:t>
            </a:r>
          </a:p>
          <a:p>
            <a:endParaRPr lang="en-US" dirty="0">
              <a:solidFill>
                <a:schemeClr val="bg1"/>
              </a:solidFill>
            </a:endParaRPr>
          </a:p>
          <a:p>
            <a:pPr marL="137160" indent="0">
              <a:buNone/>
            </a:pPr>
            <a:r>
              <a:rPr lang="en-US" dirty="0">
                <a:solidFill>
                  <a:schemeClr val="bg1"/>
                </a:solidFill>
              </a:rPr>
              <a:t>Hands or </a:t>
            </a:r>
            <a:r>
              <a:rPr lang="en-US" dirty="0" smtClean="0">
                <a:solidFill>
                  <a:schemeClr val="bg1"/>
                </a:solidFill>
              </a:rPr>
              <a:t>feet			10 </a:t>
            </a:r>
            <a:r>
              <a:rPr lang="en-US" dirty="0">
                <a:solidFill>
                  <a:schemeClr val="bg1"/>
                </a:solidFill>
              </a:rPr>
              <a:t>to 14</a:t>
            </a:r>
          </a:p>
          <a:p>
            <a:endParaRPr lang="en-US" dirty="0">
              <a:solidFill>
                <a:schemeClr val="bg1"/>
              </a:solidFill>
            </a:endParaRPr>
          </a:p>
          <a:p>
            <a:pPr marL="137160" indent="0">
              <a:buNone/>
            </a:pPr>
            <a:r>
              <a:rPr lang="en-US" dirty="0">
                <a:solidFill>
                  <a:schemeClr val="bg1"/>
                </a:solidFill>
              </a:rPr>
              <a:t>Palms or </a:t>
            </a:r>
            <a:r>
              <a:rPr lang="en-US" dirty="0" smtClean="0">
                <a:solidFill>
                  <a:schemeClr val="bg1"/>
                </a:solidFill>
              </a:rPr>
              <a:t>soles			14 </a:t>
            </a:r>
            <a:r>
              <a:rPr lang="en-US" dirty="0">
                <a:solidFill>
                  <a:schemeClr val="bg1"/>
                </a:solidFill>
              </a:rPr>
              <a:t>to </a:t>
            </a:r>
            <a:r>
              <a:rPr lang="en-US" dirty="0" smtClean="0">
                <a:solidFill>
                  <a:schemeClr val="bg1"/>
                </a:solidFill>
              </a:rPr>
              <a:t>21</a:t>
            </a:r>
          </a:p>
          <a:p>
            <a:pPr marL="137160" indent="0">
              <a:buNone/>
            </a:pPr>
            <a:endParaRPr lang="en-US" dirty="0"/>
          </a:p>
          <a:p>
            <a:pPr marL="137160" indent="0">
              <a:buNone/>
            </a:pPr>
            <a:endParaRPr lang="en-US" sz="2300" dirty="0" smtClean="0"/>
          </a:p>
          <a:p>
            <a:pPr marL="137160" indent="0">
              <a:buNone/>
            </a:pPr>
            <a:endParaRPr lang="en-US" sz="2300" dirty="0" smtClean="0"/>
          </a:p>
          <a:p>
            <a:pPr marL="137160" indent="0">
              <a:buNone/>
            </a:pPr>
            <a:endParaRPr lang="en-US" sz="2300" dirty="0"/>
          </a:p>
          <a:p>
            <a:pPr marL="137160" indent="0">
              <a:buNone/>
            </a:pPr>
            <a:r>
              <a:rPr lang="en-US" sz="2300" dirty="0" smtClean="0"/>
              <a:t>American </a:t>
            </a:r>
            <a:r>
              <a:rPr lang="en-US" sz="2300" dirty="0"/>
              <a:t>Family Physician www.aafp.org/afp Volume 78, Number 8 ◆ October 15, 2008</a:t>
            </a:r>
          </a:p>
        </p:txBody>
      </p:sp>
    </p:spTree>
    <p:extLst>
      <p:ext uri="{BB962C8B-B14F-4D97-AF65-F5344CB8AC3E}">
        <p14:creationId xmlns:p14="http://schemas.microsoft.com/office/powerpoint/2010/main" val="3355082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Suture Sizes</a:t>
            </a:r>
            <a:endParaRPr lang="en-US" dirty="0"/>
          </a:p>
        </p:txBody>
      </p:sp>
      <p:sp>
        <p:nvSpPr>
          <p:cNvPr id="3" name="Content Placeholder 2"/>
          <p:cNvSpPr>
            <a:spLocks noGrp="1"/>
          </p:cNvSpPr>
          <p:nvPr>
            <p:ph idx="1"/>
          </p:nvPr>
        </p:nvSpPr>
        <p:spPr>
          <a:xfrm>
            <a:off x="457200" y="1600200"/>
            <a:ext cx="8229600" cy="5013960"/>
          </a:xfrm>
        </p:spPr>
        <p:txBody>
          <a:bodyPr>
            <a:normAutofit fontScale="85000" lnSpcReduction="20000"/>
          </a:bodyPr>
          <a:lstStyle/>
          <a:p>
            <a:r>
              <a:rPr lang="en-US" dirty="0">
                <a:solidFill>
                  <a:schemeClr val="bg1"/>
                </a:solidFill>
              </a:rPr>
              <a:t>Size O: Largest Suture</a:t>
            </a:r>
          </a:p>
          <a:p>
            <a:r>
              <a:rPr lang="en-US" dirty="0">
                <a:solidFill>
                  <a:schemeClr val="bg1"/>
                </a:solidFill>
              </a:rPr>
              <a:t>Size 2-O</a:t>
            </a:r>
          </a:p>
          <a:p>
            <a:r>
              <a:rPr lang="en-US" dirty="0">
                <a:solidFill>
                  <a:schemeClr val="bg1"/>
                </a:solidFill>
              </a:rPr>
              <a:t>Size 3-O</a:t>
            </a:r>
          </a:p>
          <a:p>
            <a:pPr lvl="1"/>
            <a:r>
              <a:rPr lang="en-US" dirty="0">
                <a:solidFill>
                  <a:schemeClr val="bg1"/>
                </a:solidFill>
              </a:rPr>
              <a:t>Skin: Foot</a:t>
            </a:r>
          </a:p>
          <a:p>
            <a:pPr lvl="1"/>
            <a:r>
              <a:rPr lang="en-US" dirty="0">
                <a:solidFill>
                  <a:schemeClr val="bg1"/>
                </a:solidFill>
              </a:rPr>
              <a:t>Deep: Chest, Abdomen, Back</a:t>
            </a:r>
          </a:p>
          <a:p>
            <a:r>
              <a:rPr lang="en-US" dirty="0">
                <a:solidFill>
                  <a:schemeClr val="bg1"/>
                </a:solidFill>
              </a:rPr>
              <a:t>Size 4-O</a:t>
            </a:r>
          </a:p>
          <a:p>
            <a:pPr lvl="1"/>
            <a:r>
              <a:rPr lang="en-US" dirty="0">
                <a:solidFill>
                  <a:schemeClr val="bg1"/>
                </a:solidFill>
              </a:rPr>
              <a:t>Skin: Scalp, Chest, Abdomen, Foot, Extremity</a:t>
            </a:r>
          </a:p>
          <a:p>
            <a:pPr lvl="1"/>
            <a:r>
              <a:rPr lang="en-US" dirty="0">
                <a:solidFill>
                  <a:schemeClr val="bg1"/>
                </a:solidFill>
              </a:rPr>
              <a:t>Deep: Scalp, Extremity, Foot</a:t>
            </a:r>
          </a:p>
          <a:p>
            <a:r>
              <a:rPr lang="en-US" dirty="0">
                <a:solidFill>
                  <a:schemeClr val="bg1"/>
                </a:solidFill>
              </a:rPr>
              <a:t>Size 5-O</a:t>
            </a:r>
          </a:p>
          <a:p>
            <a:pPr lvl="1"/>
            <a:r>
              <a:rPr lang="en-US" dirty="0">
                <a:solidFill>
                  <a:schemeClr val="bg1"/>
                </a:solidFill>
              </a:rPr>
              <a:t>Skin: Scalp, Brow, Oral, Chest, Abdomen, Hand, Penis</a:t>
            </a:r>
          </a:p>
          <a:p>
            <a:pPr lvl="1"/>
            <a:r>
              <a:rPr lang="en-US" dirty="0">
                <a:solidFill>
                  <a:schemeClr val="bg1"/>
                </a:solidFill>
              </a:rPr>
              <a:t>Deep: Brow, Nose, Lip, Face, Hand</a:t>
            </a:r>
          </a:p>
          <a:p>
            <a:r>
              <a:rPr lang="en-US" dirty="0">
                <a:solidFill>
                  <a:schemeClr val="bg1"/>
                </a:solidFill>
              </a:rPr>
              <a:t>Size 6-O</a:t>
            </a:r>
          </a:p>
          <a:p>
            <a:pPr lvl="1"/>
            <a:r>
              <a:rPr lang="en-US" dirty="0">
                <a:solidFill>
                  <a:schemeClr val="bg1"/>
                </a:solidFill>
              </a:rPr>
              <a:t>Skin: Ear, Lid, Brow, Nose, Lip, Face, Penis</a:t>
            </a:r>
          </a:p>
          <a:p>
            <a:r>
              <a:rPr lang="en-US" dirty="0">
                <a:solidFill>
                  <a:schemeClr val="bg1"/>
                </a:solidFill>
              </a:rPr>
              <a:t>Size 7-O: Smallest Suture</a:t>
            </a:r>
          </a:p>
          <a:p>
            <a:pPr lvl="1"/>
            <a:r>
              <a:rPr lang="en-US" dirty="0">
                <a:solidFill>
                  <a:schemeClr val="bg1"/>
                </a:solidFill>
              </a:rPr>
              <a:t>Skin: Eyelid, Lip, Face</a:t>
            </a:r>
          </a:p>
        </p:txBody>
      </p:sp>
    </p:spTree>
    <p:extLst>
      <p:ext uri="{BB962C8B-B14F-4D97-AF65-F5344CB8AC3E}">
        <p14:creationId xmlns:p14="http://schemas.microsoft.com/office/powerpoint/2010/main" val="13869102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Sutures for Certain Locations</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a:solidFill>
                  <a:schemeClr val="bg1"/>
                </a:solidFill>
              </a:rPr>
              <a:t>Mucosal Lacerations (mouth, Tongue or genitalia)</a:t>
            </a:r>
          </a:p>
          <a:p>
            <a:pPr lvl="1"/>
            <a:r>
              <a:rPr lang="en-US" dirty="0">
                <a:solidFill>
                  <a:schemeClr val="bg1"/>
                </a:solidFill>
              </a:rPr>
              <a:t>Absorbable Suture: 3-0 or 4-0</a:t>
            </a:r>
          </a:p>
          <a:p>
            <a:r>
              <a:rPr lang="en-US" dirty="0">
                <a:solidFill>
                  <a:schemeClr val="bg1"/>
                </a:solidFill>
              </a:rPr>
              <a:t>Scalp, Torso (chest, back, Abdomen), Extremities</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4-O or 5-O</a:t>
            </a:r>
          </a:p>
          <a:p>
            <a:pPr lvl="1"/>
            <a:r>
              <a:rPr lang="en-US" dirty="0">
                <a:solidFill>
                  <a:schemeClr val="bg1"/>
                </a:solidFill>
              </a:rPr>
              <a:t>Deep Absorbable Suture: 3-O or 4-O</a:t>
            </a:r>
          </a:p>
          <a:p>
            <a:r>
              <a:rPr lang="en-US" dirty="0">
                <a:solidFill>
                  <a:schemeClr val="bg1"/>
                </a:solidFill>
              </a:rPr>
              <a:t>Face, Eyebrow, Nose, Lip</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6-O</a:t>
            </a:r>
          </a:p>
          <a:p>
            <a:pPr lvl="1"/>
            <a:r>
              <a:rPr lang="en-US" dirty="0">
                <a:solidFill>
                  <a:schemeClr val="bg1"/>
                </a:solidFill>
              </a:rPr>
              <a:t>Deep Absorbable Suture: 5-O</a:t>
            </a:r>
          </a:p>
          <a:p>
            <a:r>
              <a:rPr lang="en-US" dirty="0">
                <a:solidFill>
                  <a:schemeClr val="bg1"/>
                </a:solidFill>
              </a:rPr>
              <a:t>Ear, Eyelid</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6-O</a:t>
            </a:r>
          </a:p>
          <a:p>
            <a:r>
              <a:rPr lang="en-US" dirty="0">
                <a:solidFill>
                  <a:schemeClr val="bg1"/>
                </a:solidFill>
              </a:rPr>
              <a:t>Hand</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5-O</a:t>
            </a:r>
          </a:p>
          <a:p>
            <a:pPr lvl="1"/>
            <a:r>
              <a:rPr lang="en-US" dirty="0">
                <a:solidFill>
                  <a:schemeClr val="bg1"/>
                </a:solidFill>
              </a:rPr>
              <a:t>Deep Absorbable Suture: 5-O</a:t>
            </a:r>
          </a:p>
          <a:p>
            <a:r>
              <a:rPr lang="en-US" dirty="0">
                <a:solidFill>
                  <a:schemeClr val="bg1"/>
                </a:solidFill>
              </a:rPr>
              <a:t>Foot or sole</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3-O or 4-O</a:t>
            </a:r>
          </a:p>
          <a:p>
            <a:pPr lvl="1"/>
            <a:r>
              <a:rPr lang="en-US" dirty="0">
                <a:solidFill>
                  <a:schemeClr val="bg1"/>
                </a:solidFill>
              </a:rPr>
              <a:t>Deep Absorbable Suture: 4-O</a:t>
            </a:r>
          </a:p>
          <a:p>
            <a:r>
              <a:rPr lang="en-US" dirty="0">
                <a:solidFill>
                  <a:schemeClr val="bg1"/>
                </a:solidFill>
              </a:rPr>
              <a:t>Penis</a:t>
            </a:r>
          </a:p>
          <a:p>
            <a:pPr lvl="1"/>
            <a:r>
              <a:rPr lang="en-US" dirty="0">
                <a:solidFill>
                  <a:schemeClr val="bg1"/>
                </a:solidFill>
              </a:rPr>
              <a:t>Superficial </a:t>
            </a:r>
            <a:r>
              <a:rPr lang="en-US" dirty="0" smtClean="0">
                <a:solidFill>
                  <a:schemeClr val="bg1"/>
                </a:solidFill>
              </a:rPr>
              <a:t>Non absorbable </a:t>
            </a:r>
            <a:r>
              <a:rPr lang="en-US" dirty="0">
                <a:solidFill>
                  <a:schemeClr val="bg1"/>
                </a:solidFill>
              </a:rPr>
              <a:t>Suture: 5-O or 6-O</a:t>
            </a:r>
          </a:p>
        </p:txBody>
      </p:sp>
    </p:spTree>
    <p:extLst>
      <p:ext uri="{BB962C8B-B14F-4D97-AF65-F5344CB8AC3E}">
        <p14:creationId xmlns:p14="http://schemas.microsoft.com/office/powerpoint/2010/main" val="218622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965664"/>
          </a:xfrm>
        </p:spPr>
        <p:txBody>
          <a:bodyPr/>
          <a:lstStyle/>
          <a:p>
            <a:r>
              <a:rPr lang="en-US" dirty="0" smtClean="0"/>
              <a:t>Absorbable Suture Material</a:t>
            </a:r>
            <a:endParaRPr lang="en-US" dirty="0"/>
          </a:p>
        </p:txBody>
      </p:sp>
      <p:sp>
        <p:nvSpPr>
          <p:cNvPr id="3" name="Content Placeholder 2"/>
          <p:cNvSpPr>
            <a:spLocks noGrp="1"/>
          </p:cNvSpPr>
          <p:nvPr>
            <p:ph idx="1"/>
          </p:nvPr>
        </p:nvSpPr>
        <p:spPr>
          <a:xfrm>
            <a:off x="457200" y="1524000"/>
            <a:ext cx="8229600" cy="5334000"/>
          </a:xfrm>
        </p:spPr>
        <p:txBody>
          <a:bodyPr>
            <a:normAutofit fontScale="85000" lnSpcReduction="20000"/>
          </a:bodyPr>
          <a:lstStyle/>
          <a:p>
            <a:r>
              <a:rPr lang="en-US" dirty="0">
                <a:solidFill>
                  <a:schemeClr val="bg1"/>
                </a:solidFill>
              </a:rPr>
              <a:t>Surgical gut </a:t>
            </a:r>
            <a:r>
              <a:rPr lang="en-US" dirty="0" smtClean="0">
                <a:solidFill>
                  <a:schemeClr val="bg1"/>
                </a:solidFill>
              </a:rPr>
              <a:t>also known as </a:t>
            </a:r>
            <a:r>
              <a:rPr lang="en-US" dirty="0">
                <a:solidFill>
                  <a:schemeClr val="bg1"/>
                </a:solidFill>
              </a:rPr>
              <a:t>catgut was the first absorbable suture material available. Despite its name, catgut </a:t>
            </a:r>
            <a:r>
              <a:rPr lang="en-US" dirty="0" smtClean="0">
                <a:solidFill>
                  <a:schemeClr val="bg1"/>
                </a:solidFill>
              </a:rPr>
              <a:t>was </a:t>
            </a:r>
            <a:r>
              <a:rPr lang="en-US" dirty="0">
                <a:solidFill>
                  <a:schemeClr val="bg1"/>
                </a:solidFill>
              </a:rPr>
              <a:t>never </a:t>
            </a:r>
            <a:r>
              <a:rPr lang="en-US" dirty="0" smtClean="0">
                <a:solidFill>
                  <a:schemeClr val="bg1"/>
                </a:solidFill>
              </a:rPr>
              <a:t>made </a:t>
            </a:r>
            <a:r>
              <a:rPr lang="en-US" dirty="0">
                <a:solidFill>
                  <a:schemeClr val="bg1"/>
                </a:solidFill>
              </a:rPr>
              <a:t>from cat intestines. It is actually made by twisted fiber formed from the collagen of the intestines of sheep, cattle, or goats. Surgical gut is packaged in alcohol to prevent it from drying and breaking. </a:t>
            </a:r>
            <a:endParaRPr lang="en-US" dirty="0" smtClean="0">
              <a:solidFill>
                <a:schemeClr val="bg1"/>
              </a:solidFill>
            </a:endParaRPr>
          </a:p>
          <a:p>
            <a:r>
              <a:rPr lang="en-US" dirty="0" smtClean="0">
                <a:solidFill>
                  <a:schemeClr val="bg1"/>
                </a:solidFill>
              </a:rPr>
              <a:t>The </a:t>
            </a:r>
            <a:r>
              <a:rPr lang="en-US" dirty="0">
                <a:solidFill>
                  <a:schemeClr val="bg1"/>
                </a:solidFill>
              </a:rPr>
              <a:t>3 forms available are plain, chromic, and fast-absorbing (Ethicon</a:t>
            </a:r>
            <a:r>
              <a:rPr lang="en-US" dirty="0" smtClean="0">
                <a:solidFill>
                  <a:schemeClr val="bg1"/>
                </a:solidFill>
              </a:rPr>
              <a:t>).</a:t>
            </a:r>
          </a:p>
          <a:p>
            <a:r>
              <a:rPr lang="en-US" dirty="0" smtClean="0">
                <a:solidFill>
                  <a:schemeClr val="bg1"/>
                </a:solidFill>
              </a:rPr>
              <a:t> </a:t>
            </a:r>
            <a:r>
              <a:rPr lang="en-US" dirty="0">
                <a:solidFill>
                  <a:schemeClr val="bg1"/>
                </a:solidFill>
              </a:rPr>
              <a:t>Plain gut </a:t>
            </a:r>
            <a:r>
              <a:rPr lang="en-US" dirty="0" smtClean="0">
                <a:solidFill>
                  <a:schemeClr val="bg1"/>
                </a:solidFill>
              </a:rPr>
              <a:t>causes </a:t>
            </a:r>
            <a:r>
              <a:rPr lang="en-US" dirty="0">
                <a:solidFill>
                  <a:schemeClr val="bg1"/>
                </a:solidFill>
              </a:rPr>
              <a:t>a marked inflammatory reaction in tissue and </a:t>
            </a:r>
            <a:r>
              <a:rPr lang="en-US" dirty="0" smtClean="0">
                <a:solidFill>
                  <a:schemeClr val="bg1"/>
                </a:solidFill>
              </a:rPr>
              <a:t>it can maintain </a:t>
            </a:r>
            <a:r>
              <a:rPr lang="en-US" dirty="0">
                <a:solidFill>
                  <a:schemeClr val="bg1"/>
                </a:solidFill>
              </a:rPr>
              <a:t>its tensile strength for only 7-10 days after </a:t>
            </a:r>
            <a:r>
              <a:rPr lang="en-US" dirty="0" smtClean="0">
                <a:solidFill>
                  <a:schemeClr val="bg1"/>
                </a:solidFill>
              </a:rPr>
              <a:t>placement. </a:t>
            </a:r>
            <a:r>
              <a:rPr lang="en-US" dirty="0">
                <a:solidFill>
                  <a:schemeClr val="bg1"/>
                </a:solidFill>
              </a:rPr>
              <a:t>Generally, it is completely absorbed by 70 days; however, loss of strength and absorption vary greatly</a:t>
            </a:r>
            <a:r>
              <a:rPr lang="en-US" dirty="0" smtClean="0">
                <a:solidFill>
                  <a:schemeClr val="bg1"/>
                </a:solidFill>
              </a:rPr>
              <a:t>.</a:t>
            </a:r>
          </a:p>
          <a:p>
            <a:r>
              <a:rPr lang="en-US" sz="1400" dirty="0"/>
              <a:t>(https://</a:t>
            </a:r>
            <a:r>
              <a:rPr lang="en-US" sz="1400" dirty="0" smtClean="0"/>
              <a:t>emedicine.medscape.com/article/1127693-overview#a3)</a:t>
            </a:r>
            <a:endParaRPr lang="en-US" sz="1500" dirty="0"/>
          </a:p>
        </p:txBody>
      </p:sp>
    </p:spTree>
    <p:extLst>
      <p:ext uri="{BB962C8B-B14F-4D97-AF65-F5344CB8AC3E}">
        <p14:creationId xmlns:p14="http://schemas.microsoft.com/office/powerpoint/2010/main" val="1662459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Absorbable Suture Material</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a:solidFill>
                  <a:schemeClr val="bg1"/>
                </a:solidFill>
              </a:rPr>
              <a:t>Chromic gut is plain gut treated with chromium salts to slow absorption and decrease tissue reactivity by cross-linking the collagen. Its tensile strength is maintained for as long as 10-21 days, and complete absorption does not occur until at least day 90. </a:t>
            </a:r>
            <a:r>
              <a:rPr lang="en-US" dirty="0" smtClean="0">
                <a:solidFill>
                  <a:schemeClr val="bg1"/>
                </a:solidFill>
              </a:rPr>
              <a:t> </a:t>
            </a:r>
          </a:p>
          <a:p>
            <a:r>
              <a:rPr lang="en-US" dirty="0" smtClean="0">
                <a:solidFill>
                  <a:schemeClr val="bg1"/>
                </a:solidFill>
              </a:rPr>
              <a:t>This </a:t>
            </a:r>
            <a:r>
              <a:rPr lang="en-US" dirty="0">
                <a:solidFill>
                  <a:schemeClr val="bg1"/>
                </a:solidFill>
              </a:rPr>
              <a:t>material is used in the closure of mucosal surfaces or as ligatures for blood vessels, among other uses</a:t>
            </a:r>
            <a:r>
              <a:rPr lang="en-US"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716270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Absorbable Suture Material</a:t>
            </a:r>
            <a:endParaRPr lang="en-US" dirty="0"/>
          </a:p>
        </p:txBody>
      </p:sp>
      <p:sp>
        <p:nvSpPr>
          <p:cNvPr id="3" name="Content Placeholder 2"/>
          <p:cNvSpPr>
            <a:spLocks noGrp="1"/>
          </p:cNvSpPr>
          <p:nvPr>
            <p:ph idx="1"/>
          </p:nvPr>
        </p:nvSpPr>
        <p:spPr/>
        <p:txBody>
          <a:bodyPr>
            <a:normAutofit lnSpcReduction="10000"/>
          </a:bodyPr>
          <a:lstStyle/>
          <a:p>
            <a:r>
              <a:rPr lang="en-US" dirty="0">
                <a:solidFill>
                  <a:schemeClr val="bg1"/>
                </a:solidFill>
              </a:rPr>
              <a:t>Fast-absorbing gut is plain gut treated with heat to facilitate more rapid absorption. It was designed for percutaneous suturing and maintains its tensile strength for only 5-7 days. It is completely absorbed within 2-4 weeks. </a:t>
            </a:r>
            <a:endParaRPr lang="en-US" dirty="0" smtClean="0">
              <a:solidFill>
                <a:schemeClr val="bg1"/>
              </a:solidFill>
            </a:endParaRPr>
          </a:p>
          <a:p>
            <a:r>
              <a:rPr lang="en-US" dirty="0" smtClean="0">
                <a:solidFill>
                  <a:schemeClr val="bg1"/>
                </a:solidFill>
              </a:rPr>
              <a:t>Fast-absorbing </a:t>
            </a:r>
            <a:r>
              <a:rPr lang="en-US" dirty="0">
                <a:solidFill>
                  <a:schemeClr val="bg1"/>
                </a:solidFill>
              </a:rPr>
              <a:t>gut is useful for the percutaneous closure of facial wounds under low tension and for securing both split- and full-thickness skin grafts.</a:t>
            </a:r>
          </a:p>
        </p:txBody>
      </p:sp>
    </p:spTree>
    <p:extLst>
      <p:ext uri="{BB962C8B-B14F-4D97-AF65-F5344CB8AC3E}">
        <p14:creationId xmlns:p14="http://schemas.microsoft.com/office/powerpoint/2010/main" val="146025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Absorbable Suture Material</a:t>
            </a:r>
          </a:p>
        </p:txBody>
      </p:sp>
      <p:sp>
        <p:nvSpPr>
          <p:cNvPr id="3" name="Content Placeholder 2"/>
          <p:cNvSpPr>
            <a:spLocks noGrp="1"/>
          </p:cNvSpPr>
          <p:nvPr>
            <p:ph idx="1"/>
          </p:nvPr>
        </p:nvSpPr>
        <p:spPr/>
        <p:txBody>
          <a:bodyPr>
            <a:normAutofit/>
          </a:bodyPr>
          <a:lstStyle/>
          <a:p>
            <a:r>
              <a:rPr lang="en-US" dirty="0" smtClean="0">
                <a:solidFill>
                  <a:schemeClr val="bg1"/>
                </a:solidFill>
              </a:rPr>
              <a:t>Polyglactin-Introduced </a:t>
            </a:r>
            <a:r>
              <a:rPr lang="en-US" dirty="0">
                <a:solidFill>
                  <a:schemeClr val="bg1"/>
                </a:solidFill>
              </a:rPr>
              <a:t>in 1974, polyglactin was the second synthetic absorbable suture material available. </a:t>
            </a:r>
            <a:r>
              <a:rPr lang="en-US" dirty="0" smtClean="0">
                <a:solidFill>
                  <a:schemeClr val="bg1"/>
                </a:solidFill>
              </a:rPr>
              <a:t>The product is braided. Polyglactin </a:t>
            </a:r>
            <a:r>
              <a:rPr lang="en-US" dirty="0">
                <a:solidFill>
                  <a:schemeClr val="bg1"/>
                </a:solidFill>
              </a:rPr>
              <a:t>910 (Vicryl; Ethicon) is coated with Polyglactin 370, which facilitates knot tying and reduces tissue drag; however, this coating also reduces knot security and may require the use of extra throws.</a:t>
            </a:r>
          </a:p>
        </p:txBody>
      </p:sp>
    </p:spTree>
    <p:extLst>
      <p:ext uri="{BB962C8B-B14F-4D97-AF65-F5344CB8AC3E}">
        <p14:creationId xmlns:p14="http://schemas.microsoft.com/office/powerpoint/2010/main" val="24710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Absorbable Suture Material</a:t>
            </a:r>
          </a:p>
        </p:txBody>
      </p:sp>
      <p:sp>
        <p:nvSpPr>
          <p:cNvPr id="3" name="Content Placeholder 2"/>
          <p:cNvSpPr>
            <a:spLocks noGrp="1"/>
          </p:cNvSpPr>
          <p:nvPr>
            <p:ph idx="1"/>
          </p:nvPr>
        </p:nvSpPr>
        <p:spPr/>
        <p:txBody>
          <a:bodyPr>
            <a:normAutofit fontScale="92500" lnSpcReduction="10000"/>
          </a:bodyPr>
          <a:lstStyle/>
          <a:p>
            <a:r>
              <a:rPr lang="en-US" dirty="0" smtClean="0">
                <a:solidFill>
                  <a:schemeClr val="bg1"/>
                </a:solidFill>
              </a:rPr>
              <a:t>Polyglactin </a:t>
            </a:r>
            <a:r>
              <a:rPr lang="en-US" dirty="0">
                <a:solidFill>
                  <a:schemeClr val="bg1"/>
                </a:solidFill>
              </a:rPr>
              <a:t>retains 60% of its tensile strength at day 14 after implantation and only 8% of its original strength at day 28. It is completely hydrolyzed by </a:t>
            </a:r>
            <a:r>
              <a:rPr lang="en-US" dirty="0" smtClean="0">
                <a:solidFill>
                  <a:schemeClr val="bg1"/>
                </a:solidFill>
              </a:rPr>
              <a:t>60-90 days. Tissue reactivity with polyglactin is low. Although </a:t>
            </a:r>
            <a:r>
              <a:rPr lang="en-US" dirty="0">
                <a:solidFill>
                  <a:schemeClr val="bg1"/>
                </a:solidFill>
              </a:rPr>
              <a:t>used primarily as a buried suture, polyglactin has been used for percutaneous closures without adverse outcomes and with resultant cost savings. Polyglactin is available as a clear or violet suture.</a:t>
            </a:r>
          </a:p>
        </p:txBody>
      </p:sp>
    </p:spTree>
    <p:extLst>
      <p:ext uri="{BB962C8B-B14F-4D97-AF65-F5344CB8AC3E}">
        <p14:creationId xmlns:p14="http://schemas.microsoft.com/office/powerpoint/2010/main" val="150655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Absorbable Suture Material</a:t>
            </a:r>
          </a:p>
        </p:txBody>
      </p:sp>
      <p:sp>
        <p:nvSpPr>
          <p:cNvPr id="3" name="Content Placeholder 2"/>
          <p:cNvSpPr>
            <a:spLocks noGrp="1"/>
          </p:cNvSpPr>
          <p:nvPr>
            <p:ph idx="1"/>
          </p:nvPr>
        </p:nvSpPr>
        <p:spPr/>
        <p:txBody>
          <a:bodyPr>
            <a:normAutofit fontScale="77500" lnSpcReduction="20000"/>
          </a:bodyPr>
          <a:lstStyle/>
          <a:p>
            <a:r>
              <a:rPr lang="en-US" dirty="0">
                <a:solidFill>
                  <a:schemeClr val="bg1"/>
                </a:solidFill>
              </a:rPr>
              <a:t>Poliglecaprone (Monocryl; Ethicon) is a synthetic absorbable material introduced in 1993. Poliglecaprone is very pliable despite its monofilament nature, and, as a result, its </a:t>
            </a:r>
            <a:r>
              <a:rPr lang="en-US" dirty="0" smtClean="0">
                <a:solidFill>
                  <a:schemeClr val="bg1"/>
                </a:solidFill>
              </a:rPr>
              <a:t>ease of use and </a:t>
            </a:r>
            <a:r>
              <a:rPr lang="en-US" dirty="0">
                <a:solidFill>
                  <a:schemeClr val="bg1"/>
                </a:solidFill>
              </a:rPr>
              <a:t>knot strength are excellent. Among all absorbable monofilament sutures, poliglecaprone has the highest tensile strength; however, only 20-30% of its strength is retained at day 14 after </a:t>
            </a:r>
            <a:r>
              <a:rPr lang="en-US" dirty="0" smtClean="0">
                <a:solidFill>
                  <a:schemeClr val="bg1"/>
                </a:solidFill>
              </a:rPr>
              <a:t>placement. </a:t>
            </a:r>
            <a:r>
              <a:rPr lang="en-US" dirty="0">
                <a:solidFill>
                  <a:schemeClr val="bg1"/>
                </a:solidFill>
              </a:rPr>
              <a:t>Complete hydrolysis occurs by 90-120 days. Poliglecaprone is most useful as a buried suture in wounds in which prolonged dermal support is not essential. Similar to other monofilament sutures, poliglecaprone has minimal tissue </a:t>
            </a:r>
            <a:r>
              <a:rPr lang="en-US" dirty="0" smtClean="0">
                <a:solidFill>
                  <a:schemeClr val="bg1"/>
                </a:solidFill>
              </a:rPr>
              <a:t>reactivity</a:t>
            </a:r>
            <a:r>
              <a:rPr lang="en-US" dirty="0">
                <a:solidFill>
                  <a:schemeClr val="bg1"/>
                </a:solidFill>
              </a:rPr>
              <a:t>. It is available as a clear material</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351237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Absorbable Suture Material</a:t>
            </a: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chemeClr val="bg1"/>
                </a:solidFill>
              </a:rPr>
              <a:t>Silk was first widely used as a suture material in the 1890s. </a:t>
            </a:r>
            <a:r>
              <a:rPr lang="en-US" dirty="0" smtClean="0">
                <a:solidFill>
                  <a:schemeClr val="bg1"/>
                </a:solidFill>
              </a:rPr>
              <a:t>Although </a:t>
            </a:r>
            <a:r>
              <a:rPr lang="en-US" dirty="0">
                <a:solidFill>
                  <a:schemeClr val="bg1"/>
                </a:solidFill>
              </a:rPr>
              <a:t>silk is considered a </a:t>
            </a:r>
            <a:r>
              <a:rPr lang="en-US" dirty="0" smtClean="0">
                <a:solidFill>
                  <a:schemeClr val="bg1"/>
                </a:solidFill>
              </a:rPr>
              <a:t>non absorbable </a:t>
            </a:r>
            <a:r>
              <a:rPr lang="en-US" dirty="0">
                <a:solidFill>
                  <a:schemeClr val="bg1"/>
                </a:solidFill>
              </a:rPr>
              <a:t>material, it is gradually degraded in tissue over 2 years. Silk has excellent handling and knot-tying properties and is the standard to which all other suture materials are compared. Its knot security is high, tensile strength low, and tissue reactivity high. Suture removal can be difficult and painful because the braided material becomes infiltrated with cells and encrusted with debris while implanted in the skin.</a:t>
            </a:r>
          </a:p>
        </p:txBody>
      </p:sp>
    </p:spTree>
    <p:extLst>
      <p:ext uri="{BB962C8B-B14F-4D97-AF65-F5344CB8AC3E}">
        <p14:creationId xmlns:p14="http://schemas.microsoft.com/office/powerpoint/2010/main" val="10387066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789</TotalTime>
  <Words>1972</Words>
  <Application>Microsoft Office PowerPoint</Application>
  <PresentationFormat>On-screen Show (4:3)</PresentationFormat>
  <Paragraphs>121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Rockwell</vt:lpstr>
      <vt:lpstr>Wingdings 2</vt:lpstr>
      <vt:lpstr>Foundry</vt:lpstr>
      <vt:lpstr>Suturing</vt:lpstr>
      <vt:lpstr>Types of Suture Material</vt:lpstr>
      <vt:lpstr>Absorbable Suture Material</vt:lpstr>
      <vt:lpstr>Absorbable Suture Material</vt:lpstr>
      <vt:lpstr>Absorbable Suture Material</vt:lpstr>
      <vt:lpstr>Absorbable Suture Material</vt:lpstr>
      <vt:lpstr>Absorbable Suture Material</vt:lpstr>
      <vt:lpstr>Absorbable Suture Material</vt:lpstr>
      <vt:lpstr>Non Absorbable Suture Material</vt:lpstr>
      <vt:lpstr>Non Absorbable Suture Material</vt:lpstr>
      <vt:lpstr>Non Absorbable Suture Material</vt:lpstr>
      <vt:lpstr>Non Absorbable Suture Material</vt:lpstr>
      <vt:lpstr>Types of Stitches</vt:lpstr>
      <vt:lpstr>Types of Sutures</vt:lpstr>
      <vt:lpstr>Simple Interrupted Suture</vt:lpstr>
      <vt:lpstr>Types of Sutures</vt:lpstr>
      <vt:lpstr>Running locked suture </vt:lpstr>
      <vt:lpstr>Types of Sutures</vt:lpstr>
      <vt:lpstr>Vertical Mattress</vt:lpstr>
      <vt:lpstr>Types of Sutures</vt:lpstr>
      <vt:lpstr>Horizontal Mattress Suture</vt:lpstr>
      <vt:lpstr>Knots</vt:lpstr>
      <vt:lpstr>Timing of Suture or Staple Removal </vt:lpstr>
      <vt:lpstr>Suture Sizes</vt:lpstr>
      <vt:lpstr>Types of Sutures for Certain Locations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Suturing Techniques</dc:title>
  <dc:creator>emsnvgtr emsnvgtr</dc:creator>
  <cp:lastModifiedBy>ssoguest</cp:lastModifiedBy>
  <cp:revision>16</cp:revision>
  <dcterms:created xsi:type="dcterms:W3CDTF">2018-12-16T04:50:15Z</dcterms:created>
  <dcterms:modified xsi:type="dcterms:W3CDTF">2019-01-08T05:30:11Z</dcterms:modified>
</cp:coreProperties>
</file>