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Caveat"/>
      <p:regular r:id="rId22"/>
      <p:bold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font" Target="fonts/Caveat-regular.fntdata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Caveat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517fb3c890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517fb3c890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517fb3c890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517fb3c890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517fb3c890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517fb3c890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17fb3c890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17fb3c890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517fb3c890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517fb3c890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517fb3c890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517fb3c890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17fb3c890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517fb3c890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17fb3c89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17fb3c89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17fb3c89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17fb3c89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517fb3c890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517fb3c890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517fb3c890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517fb3c890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517fb3c890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517fb3c890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17fb3c890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17fb3c890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517fb3c890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517fb3c890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17fb3c890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17fb3c890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rgbClr val="D9D9D9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17.jpg"/><Relationship Id="rId7" Type="http://schemas.openxmlformats.org/officeDocument/2006/relationships/image" Target="../media/image2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g"/><Relationship Id="rId4" Type="http://schemas.openxmlformats.org/officeDocument/2006/relationships/image" Target="../media/image25.jpg"/><Relationship Id="rId5" Type="http://schemas.openxmlformats.org/officeDocument/2006/relationships/image" Target="../media/image34.png"/><Relationship Id="rId6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Relationship Id="rId4" Type="http://schemas.openxmlformats.org/officeDocument/2006/relationships/image" Target="../media/image29.jpg"/><Relationship Id="rId5" Type="http://schemas.openxmlformats.org/officeDocument/2006/relationships/image" Target="../media/image2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6.jpg"/><Relationship Id="rId4" Type="http://schemas.openxmlformats.org/officeDocument/2006/relationships/image" Target="../media/image12.jpg"/><Relationship Id="rId5" Type="http://schemas.openxmlformats.org/officeDocument/2006/relationships/image" Target="../media/image4.jpg"/><Relationship Id="rId6" Type="http://schemas.openxmlformats.org/officeDocument/2006/relationships/image" Target="../media/image3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youtube.com/watch?v=-nCl0WlN2ME" TargetMode="External"/><Relationship Id="rId4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png"/><Relationship Id="rId4" Type="http://schemas.openxmlformats.org/officeDocument/2006/relationships/image" Target="../media/image14.png"/><Relationship Id="rId10" Type="http://schemas.openxmlformats.org/officeDocument/2006/relationships/image" Target="../media/image15.png"/><Relationship Id="rId9" Type="http://schemas.openxmlformats.org/officeDocument/2006/relationships/image" Target="../media/image11.png"/><Relationship Id="rId5" Type="http://schemas.openxmlformats.org/officeDocument/2006/relationships/image" Target="../media/image13.png"/><Relationship Id="rId6" Type="http://schemas.openxmlformats.org/officeDocument/2006/relationships/image" Target="../media/image3.png"/><Relationship Id="rId7" Type="http://schemas.openxmlformats.org/officeDocument/2006/relationships/image" Target="../media/image16.png"/><Relationship Id="rId8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30.png"/><Relationship Id="rId5" Type="http://schemas.openxmlformats.org/officeDocument/2006/relationships/image" Target="../media/image5.png"/><Relationship Id="rId6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1808850" y="3160200"/>
            <a:ext cx="5526300" cy="88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veat"/>
                <a:ea typeface="Caveat"/>
                <a:cs typeface="Caveat"/>
                <a:sym typeface="Caveat"/>
              </a:rPr>
              <a:t>A Year in Review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veat"/>
                <a:ea typeface="Caveat"/>
                <a:cs typeface="Caveat"/>
                <a:sym typeface="Caveat"/>
              </a:rPr>
              <a:t>2018-2019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9563" y="509025"/>
            <a:ext cx="1624875" cy="162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950" y="169926"/>
            <a:ext cx="2158800" cy="2973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3299" y="145686"/>
            <a:ext cx="2158800" cy="3022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">
            <a:off x="3069575" y="130199"/>
            <a:ext cx="2158801" cy="3053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">
            <a:off x="4792750" y="1834051"/>
            <a:ext cx="2261300" cy="316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74200" y="2642825"/>
            <a:ext cx="2357024" cy="2357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3"/>
          <p:cNvPicPr preferRelativeResize="0"/>
          <p:nvPr/>
        </p:nvPicPr>
        <p:blipFill rotWithShape="1">
          <a:blip r:embed="rId3">
            <a:alphaModFix/>
          </a:blip>
          <a:srcRect b="10005" l="0" r="0" t="23996"/>
          <a:stretch/>
        </p:blipFill>
        <p:spPr>
          <a:xfrm>
            <a:off x="4859750" y="359825"/>
            <a:ext cx="3805924" cy="221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 rotWithShape="1">
          <a:blip r:embed="rId4">
            <a:alphaModFix/>
          </a:blip>
          <a:srcRect b="21096" l="0" r="0" t="10052"/>
          <a:stretch/>
        </p:blipFill>
        <p:spPr>
          <a:xfrm rot="-21">
            <a:off x="306075" y="359837"/>
            <a:ext cx="4265924" cy="2202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 rotWithShape="1">
          <a:blip r:embed="rId5">
            <a:alphaModFix/>
          </a:blip>
          <a:srcRect b="20188" l="23645" r="23761" t="31607"/>
          <a:stretch/>
        </p:blipFill>
        <p:spPr>
          <a:xfrm>
            <a:off x="673100" y="2743250"/>
            <a:ext cx="3451928" cy="197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3"/>
          <p:cNvPicPr preferRelativeResize="0"/>
          <p:nvPr/>
        </p:nvPicPr>
        <p:blipFill rotWithShape="1">
          <a:blip r:embed="rId6">
            <a:alphaModFix/>
          </a:blip>
          <a:srcRect b="28681" l="22853" r="22966" t="20072"/>
          <a:stretch/>
        </p:blipFill>
        <p:spPr>
          <a:xfrm>
            <a:off x="4985163" y="2666054"/>
            <a:ext cx="3555101" cy="2131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Caveat"/>
                <a:ea typeface="Caveat"/>
                <a:cs typeface="Caveat"/>
                <a:sym typeface="Caveat"/>
              </a:rPr>
              <a:t>Vaccine Education</a:t>
            </a:r>
            <a:endParaRPr sz="39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0" name="Google Shape;140;p24"/>
          <p:cNvSpPr txBox="1"/>
          <p:nvPr>
            <p:ph idx="1" type="body"/>
          </p:nvPr>
        </p:nvSpPr>
        <p:spPr>
          <a:xfrm>
            <a:off x="165575" y="1152475"/>
            <a:ext cx="6710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Informational powerpoint for nursing education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Intimate in-home education sessions in select communities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Initial development of the PIE pamphlet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Many requests for interviews from news reporters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The vaccine task force now continues its important work under the newly developed EMES Initiative led by former OJNA president Blima Marcus</a:t>
            </a:r>
            <a:endParaRPr/>
          </a:p>
        </p:txBody>
      </p:sp>
      <p:pic>
        <p:nvPicPr>
          <p:cNvPr id="141" name="Google Shape;14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9200" y="1432488"/>
            <a:ext cx="1822525" cy="243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/>
          <p:nvPr>
            <p:ph type="title"/>
          </p:nvPr>
        </p:nvSpPr>
        <p:spPr>
          <a:xfrm>
            <a:off x="311700" y="356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Caveat"/>
                <a:ea typeface="Caveat"/>
                <a:cs typeface="Caveat"/>
                <a:sym typeface="Caveat"/>
              </a:rPr>
              <a:t>Membership: </a:t>
            </a:r>
            <a:endParaRPr sz="3900"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Caveat"/>
                <a:ea typeface="Caveat"/>
                <a:cs typeface="Caveat"/>
                <a:sym typeface="Caveat"/>
              </a:rPr>
              <a:t>Jewishnurses.org</a:t>
            </a:r>
            <a:endParaRPr sz="39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7" name="Google Shape;147;p25"/>
          <p:cNvSpPr txBox="1"/>
          <p:nvPr>
            <p:ph idx="1" type="body"/>
          </p:nvPr>
        </p:nvSpPr>
        <p:spPr>
          <a:xfrm>
            <a:off x="311700" y="2081450"/>
            <a:ext cx="4260300" cy="278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Tremendous growth over the past year!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From 0 to 231 paying members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Special website content for members only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230+ jobs posted on our job board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Many comments and thank yous sent in via our website</a:t>
            </a:r>
            <a:endParaRPr/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25"/>
          <p:cNvPicPr preferRelativeResize="0"/>
          <p:nvPr/>
        </p:nvPicPr>
        <p:blipFill rotWithShape="1">
          <a:blip r:embed="rId3">
            <a:alphaModFix/>
          </a:blip>
          <a:srcRect b="30873" l="13499" r="63020" t="44854"/>
          <a:stretch/>
        </p:blipFill>
        <p:spPr>
          <a:xfrm>
            <a:off x="5033650" y="2176550"/>
            <a:ext cx="3864676" cy="249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/>
          <p:nvPr>
            <p:ph type="title"/>
          </p:nvPr>
        </p:nvSpPr>
        <p:spPr>
          <a:xfrm>
            <a:off x="311700" y="77275"/>
            <a:ext cx="8520600" cy="6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Caveat"/>
                <a:ea typeface="Caveat"/>
                <a:cs typeface="Caveat"/>
                <a:sym typeface="Caveat"/>
              </a:rPr>
              <a:t>Facebook Forum</a:t>
            </a:r>
            <a:endParaRPr sz="39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54" name="Google Shape;154;p26"/>
          <p:cNvPicPr preferRelativeResize="0"/>
          <p:nvPr/>
        </p:nvPicPr>
        <p:blipFill rotWithShape="1">
          <a:blip r:embed="rId3">
            <a:alphaModFix/>
          </a:blip>
          <a:srcRect b="6903" l="0" r="0" t="5706"/>
          <a:stretch/>
        </p:blipFill>
        <p:spPr>
          <a:xfrm>
            <a:off x="3260938" y="876100"/>
            <a:ext cx="2747738" cy="42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6"/>
          <p:cNvPicPr preferRelativeResize="0"/>
          <p:nvPr/>
        </p:nvPicPr>
        <p:blipFill rotWithShape="1">
          <a:blip r:embed="rId4">
            <a:alphaModFix/>
          </a:blip>
          <a:srcRect b="22099" l="0" r="0" t="4506"/>
          <a:stretch/>
        </p:blipFill>
        <p:spPr>
          <a:xfrm>
            <a:off x="118313" y="1138175"/>
            <a:ext cx="3026561" cy="394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 rotWithShape="1">
          <a:blip r:embed="rId5">
            <a:alphaModFix/>
          </a:blip>
          <a:srcRect b="12478" l="0" r="0" t="5480"/>
          <a:stretch/>
        </p:blipFill>
        <p:spPr>
          <a:xfrm>
            <a:off x="6124750" y="876100"/>
            <a:ext cx="2826700" cy="42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Caveat"/>
                <a:ea typeface="Caveat"/>
                <a:cs typeface="Caveat"/>
                <a:sym typeface="Caveat"/>
              </a:rPr>
              <a:t>Organizational Compliance</a:t>
            </a:r>
            <a:endParaRPr sz="39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62" name="Google Shape;162;p27"/>
          <p:cNvSpPr txBox="1"/>
          <p:nvPr>
            <p:ph idx="1" type="body"/>
          </p:nvPr>
        </p:nvSpPr>
        <p:spPr>
          <a:xfrm>
            <a:off x="6334075" y="1302275"/>
            <a:ext cx="2235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In progress...</a:t>
            </a:r>
            <a:endParaRPr/>
          </a:p>
        </p:txBody>
      </p:sp>
      <p:pic>
        <p:nvPicPr>
          <p:cNvPr id="163" name="Google Shape;16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600" y="1432825"/>
            <a:ext cx="4928775" cy="328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/>
          <p:nvPr>
            <p:ph type="title"/>
          </p:nvPr>
        </p:nvSpPr>
        <p:spPr>
          <a:xfrm>
            <a:off x="4646825" y="1843275"/>
            <a:ext cx="3763800" cy="165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Caveat"/>
                <a:ea typeface="Caveat"/>
                <a:cs typeface="Caveat"/>
                <a:sym typeface="Caveat"/>
              </a:rPr>
              <a:t>Thank you!</a:t>
            </a:r>
            <a:endParaRPr sz="60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69" name="Google Shape;169;p28"/>
          <p:cNvSpPr txBox="1"/>
          <p:nvPr>
            <p:ph idx="1" type="body"/>
          </p:nvPr>
        </p:nvSpPr>
        <p:spPr>
          <a:xfrm>
            <a:off x="311700" y="1351150"/>
            <a:ext cx="4191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Board members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Conference committee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Journal committee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New grad committee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Resume reviewers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Website designer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Graphic designer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Accountant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Attorneys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Members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Google Shape;170;p28"/>
          <p:cNvPicPr preferRelativeResize="0"/>
          <p:nvPr/>
        </p:nvPicPr>
        <p:blipFill rotWithShape="1">
          <a:blip r:embed="rId3">
            <a:alphaModFix/>
          </a:blip>
          <a:srcRect b="75019" l="3212" r="3408" t="12355"/>
          <a:stretch/>
        </p:blipFill>
        <p:spPr>
          <a:xfrm>
            <a:off x="38338" y="282300"/>
            <a:ext cx="9067324" cy="766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b="4570" l="8740" r="11868" t="43319"/>
          <a:stretch/>
        </p:blipFill>
        <p:spPr>
          <a:xfrm>
            <a:off x="0" y="776050"/>
            <a:ext cx="9144000" cy="359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Caveat"/>
                <a:ea typeface="Caveat"/>
                <a:cs typeface="Caveat"/>
                <a:sym typeface="Caveat"/>
              </a:rPr>
              <a:t>Highlights of the Year</a:t>
            </a:r>
            <a:endParaRPr sz="39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en" sz="2400"/>
              <a:t>Conferences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en" sz="2400"/>
              <a:t>New Graduate Events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en" sz="2400"/>
              <a:t>Mentorship Program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en" sz="2400"/>
              <a:t>Journals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en" sz="2400"/>
              <a:t>Chapter Events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en" sz="2400"/>
              <a:t>Vaccine Education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en" sz="2400"/>
              <a:t>Membership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en" sz="2400"/>
              <a:t>Organizational Compliance</a:t>
            </a:r>
            <a:endParaRPr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311700" y="105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Caveat"/>
                <a:ea typeface="Caveat"/>
                <a:cs typeface="Caveat"/>
                <a:sym typeface="Caveat"/>
              </a:rPr>
              <a:t>2018: Annual Nursing Conference</a:t>
            </a:r>
            <a:endParaRPr sz="39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72" name="Google Shape;72;p16"/>
          <p:cNvPicPr preferRelativeResize="0"/>
          <p:nvPr/>
        </p:nvPicPr>
        <p:blipFill rotWithShape="1">
          <a:blip r:embed="rId3">
            <a:alphaModFix/>
          </a:blip>
          <a:srcRect b="24693" l="0" r="0" t="0"/>
          <a:stretch/>
        </p:blipFill>
        <p:spPr>
          <a:xfrm rot="367377">
            <a:off x="4797942" y="1100792"/>
            <a:ext cx="3963964" cy="2238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/>
          <p:cNvPicPr preferRelativeResize="0"/>
          <p:nvPr/>
        </p:nvPicPr>
        <p:blipFill rotWithShape="1">
          <a:blip r:embed="rId4">
            <a:alphaModFix/>
          </a:blip>
          <a:srcRect b="33479" l="7944" r="0" t="17286"/>
          <a:stretch/>
        </p:blipFill>
        <p:spPr>
          <a:xfrm>
            <a:off x="4079500" y="3043275"/>
            <a:ext cx="4919876" cy="197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 rotWithShape="1">
          <a:blip r:embed="rId5">
            <a:alphaModFix/>
          </a:blip>
          <a:srcRect b="0" l="6074" r="6650" t="0"/>
          <a:stretch/>
        </p:blipFill>
        <p:spPr>
          <a:xfrm rot="-287953">
            <a:off x="186477" y="2324149"/>
            <a:ext cx="3789720" cy="262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 rotWithShape="1">
          <a:blip r:embed="rId6">
            <a:alphaModFix/>
          </a:blip>
          <a:srcRect b="22748" l="0" r="22910" t="31971"/>
          <a:stretch/>
        </p:blipFill>
        <p:spPr>
          <a:xfrm>
            <a:off x="182725" y="895787"/>
            <a:ext cx="4380960" cy="1929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311700" y="325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9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2019: APRN Conference</a:t>
            </a:r>
            <a:endParaRPr sz="3900"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Spotlight on APRN’s" id="81" name="Google Shape;81;p17" title="OJNA Conference 201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9224" y="1263099"/>
            <a:ext cx="4665550" cy="349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Caveat"/>
                <a:ea typeface="Caveat"/>
                <a:cs typeface="Caveat"/>
                <a:sym typeface="Caveat"/>
              </a:rPr>
              <a:t>New Graduate Events</a:t>
            </a:r>
            <a:endParaRPr sz="39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375" y="102711"/>
            <a:ext cx="1888676" cy="245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375" y="2637350"/>
            <a:ext cx="1888676" cy="2442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 rotWithShape="1">
          <a:blip r:embed="rId5">
            <a:alphaModFix/>
          </a:blip>
          <a:srcRect b="18364" l="0" r="0" t="28047"/>
          <a:stretch/>
        </p:blipFill>
        <p:spPr>
          <a:xfrm>
            <a:off x="2578660" y="2503000"/>
            <a:ext cx="2877240" cy="115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 rotWithShape="1">
          <a:blip r:embed="rId6">
            <a:alphaModFix/>
          </a:blip>
          <a:srcRect b="0" l="0" r="0" t="19335"/>
          <a:stretch/>
        </p:blipFill>
        <p:spPr>
          <a:xfrm>
            <a:off x="2366411" y="858900"/>
            <a:ext cx="3301739" cy="149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 rotWithShape="1">
          <a:blip r:embed="rId7">
            <a:alphaModFix/>
          </a:blip>
          <a:srcRect b="30203" l="12257" r="22540" t="27094"/>
          <a:stretch/>
        </p:blipFill>
        <p:spPr>
          <a:xfrm>
            <a:off x="2563500" y="3715338"/>
            <a:ext cx="2907547" cy="142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 rotWithShape="1">
          <a:blip r:embed="rId8">
            <a:alphaModFix/>
          </a:blip>
          <a:srcRect b="3605" l="0" r="7749" t="0"/>
          <a:stretch/>
        </p:blipFill>
        <p:spPr>
          <a:xfrm>
            <a:off x="5743126" y="1794475"/>
            <a:ext cx="1617375" cy="225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35475" y="254338"/>
            <a:ext cx="1617375" cy="2155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 rotWithShape="1">
          <a:blip r:embed="rId10">
            <a:alphaModFix/>
          </a:blip>
          <a:srcRect b="5784" l="0" r="9836" t="0"/>
          <a:stretch/>
        </p:blipFill>
        <p:spPr>
          <a:xfrm>
            <a:off x="7435475" y="2571762"/>
            <a:ext cx="1617375" cy="225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Caveat"/>
                <a:ea typeface="Caveat"/>
                <a:cs typeface="Caveat"/>
                <a:sym typeface="Caveat"/>
              </a:rPr>
              <a:t>Mentorship Program</a:t>
            </a:r>
            <a:endParaRPr sz="39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311700" y="17271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30 new grads paired with mentors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27 resumes reviewed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4277" y="1306425"/>
            <a:ext cx="2517373" cy="356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title"/>
          </p:nvPr>
        </p:nvSpPr>
        <p:spPr>
          <a:xfrm>
            <a:off x="311700" y="169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Caveat"/>
                <a:ea typeface="Caveat"/>
                <a:cs typeface="Caveat"/>
                <a:sym typeface="Caveat"/>
              </a:rPr>
              <a:t>The OJNA Journal</a:t>
            </a:r>
            <a:endParaRPr sz="39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850" y="1260824"/>
            <a:ext cx="2098775" cy="2717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9813" y="1261750"/>
            <a:ext cx="2098774" cy="2716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6288" y="1261748"/>
            <a:ext cx="2098774" cy="2716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 rotWithShape="1">
          <a:blip r:embed="rId6">
            <a:alphaModFix/>
          </a:blip>
          <a:srcRect b="18048" l="0" r="3372" t="13715"/>
          <a:stretch/>
        </p:blipFill>
        <p:spPr>
          <a:xfrm>
            <a:off x="6912775" y="1261749"/>
            <a:ext cx="2165000" cy="271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Caveat"/>
                <a:ea typeface="Caveat"/>
                <a:cs typeface="Caveat"/>
                <a:sym typeface="Caveat"/>
              </a:rPr>
              <a:t>Chapter Events</a:t>
            </a:r>
            <a:endParaRPr sz="39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263" y="1277650"/>
            <a:ext cx="5530771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1"/>
          <p:cNvSpPr txBox="1"/>
          <p:nvPr/>
        </p:nvSpPr>
        <p:spPr>
          <a:xfrm>
            <a:off x="6387475" y="1277650"/>
            <a:ext cx="2444700" cy="34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Miami, FL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Ft Lauderdale, FL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Cleveland, OH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Detroit, MI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Silver Spring, MD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Pittsburgh, PA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Chicago, IL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California - event soon!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